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5"/>
    <p:sldMasterId id="2147483725" r:id="rId6"/>
  </p:sldMasterIdLst>
  <p:notesMasterIdLst>
    <p:notesMasterId r:id="rId15"/>
  </p:notesMasterIdLst>
  <p:sldIdLst>
    <p:sldId id="256" r:id="rId7"/>
    <p:sldId id="278" r:id="rId8"/>
    <p:sldId id="279" r:id="rId9"/>
    <p:sldId id="281" r:id="rId10"/>
    <p:sldId id="283" r:id="rId11"/>
    <p:sldId id="285" r:id="rId12"/>
    <p:sldId id="286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94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3450" y="-4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B6CD2-FB8A-4F8C-B206-B41AB6B9E6FA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CB218-6248-4E90-A305-D08BD6F160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8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6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8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>
                <a:solidFill>
                  <a:srgbClr val="FF0000"/>
                </a:solidFill>
              </a:rPr>
              <a:t>(Thank the audience and mention these 3 points.)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B218-6248-4E90-A305-D08BD6F1607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4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eco background 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35175"/>
            <a:ext cx="7772400" cy="1470025"/>
          </a:xfrm>
          <a:prstGeom prst="rect">
            <a:avLst/>
          </a:prstGeom>
        </p:spPr>
        <p:txBody>
          <a:bodyPr anchor="b"/>
          <a:lstStyle>
            <a:lvl1pPr algn="ctr">
              <a:defRPr sz="4500" b="1">
                <a:solidFill>
                  <a:srgbClr val="00338D"/>
                </a:solidFill>
                <a:latin typeface="Candar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8" name="Picture 4" descr="O:\Public Relations &amp; Communications\Public Relations\Online Communications\100 Centennial\PowerPoint\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086" y="21299"/>
            <a:ext cx="9810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co background 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16" name="Text Box 9"/>
          <p:cNvSpPr txBox="1">
            <a:spLocks noChangeArrowheads="1"/>
          </p:cNvSpPr>
          <p:nvPr userDrawn="1"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fld id="{84BD56EB-63C0-4B7E-9277-A8B569449C02}" type="slidenum">
              <a:rPr lang="en-US" sz="1000" baseline="0">
                <a:solidFill>
                  <a:srgbClr val="00539F"/>
                </a:solidFill>
              </a:rPr>
              <a:pPr eaLnBrk="0" hangingPunct="0">
                <a:lnSpc>
                  <a:spcPct val="100000"/>
                </a:lnSpc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000" baseline="0" dirty="0">
              <a:solidFill>
                <a:srgbClr val="00539F"/>
              </a:solidFill>
            </a:endParaRPr>
          </a:p>
        </p:txBody>
      </p:sp>
      <p:pic>
        <p:nvPicPr>
          <p:cNvPr id="5" name="Picture 2" descr="O:\Public Relations &amp; Communications\Public Relations\Online Communications\100 Centennial\PowerPoint\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1437"/>
            <a:ext cx="659608" cy="5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co background 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fld id="{84BD56EB-63C0-4B7E-9277-A8B569449C02}" type="slidenum">
              <a:rPr lang="en-US" sz="1000" baseline="0">
                <a:solidFill>
                  <a:srgbClr val="00539F"/>
                </a:solidFill>
              </a:rPr>
              <a:pPr eaLnBrk="0" hangingPunct="0">
                <a:lnSpc>
                  <a:spcPct val="100000"/>
                </a:lnSpc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000" baseline="0" dirty="0">
              <a:solidFill>
                <a:srgbClr val="00539F"/>
              </a:solidFill>
            </a:endParaRPr>
          </a:p>
        </p:txBody>
      </p:sp>
      <p:pic>
        <p:nvPicPr>
          <p:cNvPr id="5" name="Picture 2" descr="O:\Public Relations &amp; Communications\Public Relations\Online Communications\100 Centennial\PowerPoint\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1437"/>
            <a:ext cx="659608" cy="5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eco background 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35175"/>
            <a:ext cx="7772400" cy="1470025"/>
          </a:xfrm>
          <a:prstGeom prst="rect">
            <a:avLst/>
          </a:prstGeom>
        </p:spPr>
        <p:txBody>
          <a:bodyPr anchor="b"/>
          <a:lstStyle>
            <a:lvl1pPr algn="ctr">
              <a:defRPr sz="4500" b="1">
                <a:solidFill>
                  <a:srgbClr val="00338D"/>
                </a:solidFill>
                <a:latin typeface="Candar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071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co background 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13005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4800" y="4343401"/>
            <a:ext cx="8534400" cy="762000"/>
          </a:xfrm>
        </p:spPr>
        <p:txBody>
          <a:bodyPr anchor="t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4500" b="0" dirty="0" smtClean="0">
                <a:solidFill>
                  <a:srgbClr val="00338D"/>
                </a:solidFill>
                <a:latin typeface="Candara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LionsPPT_banner_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2626170"/>
            <a:ext cx="8534400" cy="164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9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>
                <a:solidFill>
                  <a:srgbClr val="0033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685800"/>
            <a:ext cx="8839200" cy="5791200"/>
          </a:xfrm>
        </p:spPr>
        <p:txBody>
          <a:bodyPr/>
          <a:lstStyle>
            <a:lvl1pPr>
              <a:defRPr sz="2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857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Bann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2438400"/>
            <a:ext cx="8839200" cy="4038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pic>
        <p:nvPicPr>
          <p:cNvPr id="7" name="Picture 6" descr="LionsPPT_banner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412" y="609600"/>
            <a:ext cx="9103176" cy="175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9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815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7786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lumn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 rot="5400000">
            <a:off x="1599409" y="3581401"/>
            <a:ext cx="5944391" cy="793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rgbClr val="FFCF0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4987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lumn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0" y="685800"/>
            <a:ext cx="4419600" cy="5791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co background 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13005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4800" y="4343401"/>
            <a:ext cx="8534400" cy="762000"/>
          </a:xfrm>
        </p:spPr>
        <p:txBody>
          <a:bodyPr anchor="t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4500" b="0" dirty="0" smtClean="0">
                <a:solidFill>
                  <a:srgbClr val="00338D"/>
                </a:solidFill>
                <a:latin typeface="Candara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LionsPPT_banner_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2626170"/>
            <a:ext cx="8534400" cy="1641030"/>
          </a:xfrm>
          <a:prstGeom prst="rect">
            <a:avLst/>
          </a:prstGeom>
        </p:spPr>
      </p:pic>
      <p:pic>
        <p:nvPicPr>
          <p:cNvPr id="7" name="Picture 4" descr="O:\Public Relations &amp; Communications\Public Relations\Online Communications\100 Centennial\PowerPoint\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086" y="21299"/>
            <a:ext cx="9810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lumn Content with Picture and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38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1600200" y="3581400"/>
            <a:ext cx="594360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rgbClr val="FFCF0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48200" y="685800"/>
            <a:ext cx="4343400" cy="5791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76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20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co background 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16" name="Text Box 9"/>
          <p:cNvSpPr txBox="1">
            <a:spLocks noChangeArrowheads="1"/>
          </p:cNvSpPr>
          <p:nvPr userDrawn="1"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84BD56EB-63C0-4B7E-9277-A8B569449C02}" type="slidenum">
              <a:rPr lang="en-US" sz="1000">
                <a:solidFill>
                  <a:srgbClr val="00539F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5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22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co background 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84BD56EB-63C0-4B7E-9277-A8B569449C02}" type="slidenum">
              <a:rPr lang="en-US" sz="1000">
                <a:solidFill>
                  <a:srgbClr val="00539F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5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>
                <a:solidFill>
                  <a:srgbClr val="0033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685800"/>
            <a:ext cx="8839200" cy="5791200"/>
          </a:xfrm>
        </p:spPr>
        <p:txBody>
          <a:bodyPr/>
          <a:lstStyle>
            <a:lvl1pPr>
              <a:defRPr sz="2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Bann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2438400"/>
            <a:ext cx="8839200" cy="4038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pic>
        <p:nvPicPr>
          <p:cNvPr id="7" name="Picture 6" descr="LionsPPT_banner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412" y="616915"/>
            <a:ext cx="9103176" cy="175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815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lumn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 rot="5400000">
            <a:off x="1599409" y="3581401"/>
            <a:ext cx="5944391" cy="793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rgbClr val="FFCF0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lumn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0" y="685800"/>
            <a:ext cx="4419600" cy="5791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lumn Content with Picture and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76200"/>
            <a:ext cx="815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" y="685800"/>
            <a:ext cx="4343400" cy="5791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1600200" y="3581400"/>
            <a:ext cx="594360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rgbClr val="FFCF0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48200" y="685800"/>
            <a:ext cx="4343400" cy="5791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co background 4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5800"/>
            <a:ext cx="883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fld id="{84BD56EB-63C0-4B7E-9277-A8B569449C02}" type="slidenum">
              <a:rPr lang="en-US" sz="1000" baseline="0">
                <a:solidFill>
                  <a:srgbClr val="00338D"/>
                </a:solidFill>
              </a:rPr>
              <a:pPr algn="r" eaLnBrk="0" hangingPunct="0">
                <a:lnSpc>
                  <a:spcPct val="100000"/>
                </a:lnSpc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000" baseline="0" dirty="0">
              <a:solidFill>
                <a:srgbClr val="00338D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50" name="Picture 2" descr="O:\Public Relations &amp; Communications\Public Relations\Online Communications\100 Centennial\PowerPoint\Logo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1437"/>
            <a:ext cx="659608" cy="5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4" r:id="rId2"/>
    <p:sldLayoutId id="2147483715" r:id="rId3"/>
    <p:sldLayoutId id="2147483724" r:id="rId4"/>
    <p:sldLayoutId id="2147483716" r:id="rId5"/>
    <p:sldLayoutId id="2147483720" r:id="rId6"/>
    <p:sldLayoutId id="2147483717" r:id="rId7"/>
    <p:sldLayoutId id="2147483721" r:id="rId8"/>
    <p:sldLayoutId id="2147483718" r:id="rId9"/>
    <p:sldLayoutId id="2147483719" r:id="rId10"/>
    <p:sldLayoutId id="2147483722" r:id="rId11"/>
    <p:sldLayoutId id="21474837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0" dirty="0" smtClean="0">
          <a:solidFill>
            <a:srgbClr val="0033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4588" indent="-2301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▫"/>
        <a:defRPr sz="1800">
          <a:solidFill>
            <a:schemeClr val="tx1"/>
          </a:solidFill>
          <a:latin typeface="+mn-lt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◦"/>
        <a:tabLst>
          <a:tab pos="2058988" algn="l"/>
        </a:tabLst>
        <a:defRPr sz="1600">
          <a:solidFill>
            <a:schemeClr val="tx1"/>
          </a:solidFill>
          <a:latin typeface="+mn-lt"/>
        </a:defRPr>
      </a:lvl5pPr>
      <a:lvl6pPr marL="22860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743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2004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657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co background 4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050" y="0"/>
            <a:ext cx="9135900" cy="6858000"/>
          </a:xfrm>
          <a:prstGeom prst="rect">
            <a:avLst/>
          </a:prstGeom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5800"/>
            <a:ext cx="883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534400" y="6553200"/>
            <a:ext cx="34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fld id="{84BD56EB-63C0-4B7E-9277-A8B569449C02}" type="slidenum">
              <a:rPr lang="en-US" sz="1000">
                <a:solidFill>
                  <a:srgbClr val="00338D"/>
                </a:solidFill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33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4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0" dirty="0" smtClean="0">
          <a:solidFill>
            <a:srgbClr val="0033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4588" indent="-2301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▫"/>
        <a:defRPr sz="1800">
          <a:solidFill>
            <a:schemeClr val="tx1"/>
          </a:solidFill>
          <a:latin typeface="+mn-lt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◦"/>
        <a:tabLst>
          <a:tab pos="2058988" algn="l"/>
        </a:tabLst>
        <a:defRPr sz="1600">
          <a:solidFill>
            <a:schemeClr val="tx1"/>
          </a:solidFill>
          <a:latin typeface="+mn-lt"/>
        </a:defRPr>
      </a:lvl5pPr>
      <a:lvl6pPr marL="22860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743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2004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657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3962399"/>
          </a:xfrm>
        </p:spPr>
        <p:txBody>
          <a:bodyPr anchor="t"/>
          <a:lstStyle/>
          <a:p>
            <a:r>
              <a:rPr lang="en-US" sz="4100" dirty="0" err="1"/>
              <a:t>ChildSight</a:t>
            </a:r>
            <a:r>
              <a:rPr lang="en-US" sz="4100" dirty="0"/>
              <a:t> UK </a:t>
            </a:r>
            <a:r>
              <a:rPr lang="mr-IN" sz="4100" dirty="0"/>
              <a:t>–</a:t>
            </a:r>
            <a:r>
              <a:rPr lang="en-US" sz="4100" dirty="0"/>
              <a:t> District CE </a:t>
            </a:r>
            <a:br>
              <a:rPr lang="en-US" sz="4100" dirty="0"/>
            </a:br>
            <a:br>
              <a:rPr lang="en-US" sz="4100" dirty="0"/>
            </a:br>
            <a:br>
              <a:rPr lang="en-US" sz="4100" dirty="0"/>
            </a:br>
            <a:r>
              <a:rPr lang="en-US" sz="4100" dirty="0"/>
              <a:t>Vision Screening Project</a:t>
            </a:r>
            <a:br>
              <a:rPr lang="en-US" sz="4100" dirty="0"/>
            </a:br>
            <a:r>
              <a:rPr lang="en-US" sz="4100" dirty="0"/>
              <a:t>Lion David Pope</a:t>
            </a:r>
            <a:br>
              <a:rPr lang="en-US" sz="4100" dirty="0"/>
            </a:br>
            <a:endParaRPr lang="en-US" dirty="0"/>
          </a:p>
        </p:txBody>
      </p:sp>
      <p:pic>
        <p:nvPicPr>
          <p:cNvPr id="4" name="Picture 41">
            <a:extLst>
              <a:ext uri="{FF2B5EF4-FFF2-40B4-BE49-F238E27FC236}">
                <a16:creationId xmlns:a16="http://schemas.microsoft.com/office/drawing/2014/main" id="{AFF35008-F056-4851-B8BB-2DE662176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8" t="19250" r="20003" b="13762"/>
          <a:stretch>
            <a:fillRect/>
          </a:stretch>
        </p:blipFill>
        <p:spPr bwMode="auto">
          <a:xfrm>
            <a:off x="3886200" y="1524000"/>
            <a:ext cx="1382608" cy="144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 person talking on a cell phone&#10;&#10;Description generated with high confidence">
            <a:extLst>
              <a:ext uri="{FF2B5EF4-FFF2-40B4-BE49-F238E27FC236}">
                <a16:creationId xmlns:a16="http://schemas.microsoft.com/office/drawing/2014/main" id="{71F7CB53-AF5D-477D-9E8E-2F2A7F11180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/>
          <a:stretch/>
        </p:blipFill>
        <p:spPr>
          <a:xfrm>
            <a:off x="6096000" y="4267199"/>
            <a:ext cx="3048000" cy="19812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17C85C-E481-4A2E-98DB-9869191216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199"/>
            <a:ext cx="3251200" cy="19812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D08219-C603-4675-B8C3-A3C29D96C1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/>
          <a:stretch/>
        </p:blipFill>
        <p:spPr>
          <a:xfrm>
            <a:off x="3048000" y="4267200"/>
            <a:ext cx="3048000" cy="1981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13% of all Children in the UK may have an undiagnosed common eye sight problem</a:t>
            </a:r>
          </a:p>
          <a:p>
            <a:r>
              <a:rPr lang="en-GB" sz="3200" dirty="0"/>
              <a:t>Screening of School Children aged 4 to 5 years only happens in 55% of Local Education Authorities </a:t>
            </a:r>
          </a:p>
          <a:p>
            <a:r>
              <a:rPr lang="en-GB" sz="3200" dirty="0"/>
              <a:t>Current screening is a practical assessment and does not look at the mechanics of the individual eye </a:t>
            </a:r>
          </a:p>
          <a:p>
            <a:r>
              <a:rPr lang="en-GB" sz="3200" dirty="0"/>
              <a:t>Free optician run eye tests are available post Lions Screening to ensure that a formal diagnosis is in place 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5D7EF6BC-79AB-4286-A843-0B2AEFCDBB5A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8501B241-DC79-4A39-9F9B-72C64F5541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596A00AB-643F-4D54-BE0F-85B0CD4C7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MD105 has tasked Lions across the British Isles to continue being Knights of The Blind</a:t>
            </a:r>
          </a:p>
          <a:p>
            <a:endParaRPr lang="en-GB" dirty="0"/>
          </a:p>
          <a:p>
            <a:r>
              <a:rPr lang="en-GB" dirty="0"/>
              <a:t>The camera is a quick and easy way to screen a large number of young people in a short space of time</a:t>
            </a:r>
          </a:p>
          <a:p>
            <a:endParaRPr lang="en-GB" dirty="0"/>
          </a:p>
          <a:p>
            <a:r>
              <a:rPr lang="en-GB" dirty="0"/>
              <a:t>Each scan gives us one of two results Green or Red, this then allows Lions to give a Green or Red Letter to the young person’s parents </a:t>
            </a:r>
          </a:p>
          <a:p>
            <a:endParaRPr lang="en-GB" dirty="0"/>
          </a:p>
          <a:p>
            <a:r>
              <a:rPr lang="en-GB" dirty="0"/>
              <a:t>Both letters refer the parents to an optician – one for regular testing the other for a review in the following weeks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7B7569C-8D40-42DA-9F02-5358A7924AE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1993859B-E819-4D71-B437-D383888F4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FA9AEE7D-85E3-4357-B3CC-5897B41B0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04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Action Plan </a:t>
            </a:r>
            <a:endParaRPr lang="en-GB" dirty="0"/>
          </a:p>
          <a:p>
            <a:endParaRPr lang="en-GB" sz="2200" dirty="0"/>
          </a:p>
          <a:p>
            <a:r>
              <a:rPr lang="en-GB" sz="2200" dirty="0"/>
              <a:t>Public Health England are currently look at approving our scheme (Key to getting into schools)</a:t>
            </a:r>
          </a:p>
          <a:p>
            <a:endParaRPr lang="en-GB" sz="2200" dirty="0"/>
          </a:p>
          <a:p>
            <a:r>
              <a:rPr lang="en-GB" sz="2200" dirty="0"/>
              <a:t>Training on the Camera Operators will roll out District by District once approval from PHE has been given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Every screening will follow the same procedure, every time, to ensure continuity of screening</a:t>
            </a:r>
            <a:br>
              <a:rPr lang="en-GB" sz="2200" dirty="0"/>
            </a:br>
            <a:r>
              <a:rPr lang="en-GB" dirty="0"/>
              <a:t> </a:t>
            </a:r>
          </a:p>
          <a:p>
            <a:r>
              <a:rPr lang="en-GB" sz="2200" dirty="0"/>
              <a:t>Districts are currently raising funds to buy camera’s </a:t>
            </a:r>
            <a:r>
              <a:rPr lang="mr-IN" sz="2200" dirty="0"/>
              <a:t>–</a:t>
            </a:r>
            <a:r>
              <a:rPr lang="en-GB" sz="2200" dirty="0"/>
              <a:t> some of these will be eligible for match funding from LCIF 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7B7569C-8D40-42DA-9F02-5358A7924AE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1993859B-E819-4D71-B437-D383888F4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FA9AEE7D-85E3-4357-B3CC-5897B41B0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91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Test Pilot Areas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We identified three areas for a pilot of the cameras, </a:t>
            </a:r>
            <a:r>
              <a:rPr lang="en-GB" sz="2400" dirty="0"/>
              <a:t>Each event will have a survey to complete after by the Lions involved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Colchester </a:t>
            </a:r>
            <a:r>
              <a:rPr lang="mr-IN" sz="2400" dirty="0"/>
              <a:t>–</a:t>
            </a:r>
            <a:r>
              <a:rPr lang="en-GB" sz="2400" dirty="0"/>
              <a:t> 276 Children Screened</a:t>
            </a:r>
            <a:br>
              <a:rPr lang="en-GB" sz="2400" dirty="0"/>
            </a:br>
            <a:r>
              <a:rPr lang="en-GB" sz="2400" dirty="0"/>
              <a:t>25 Children referred to optician (9.1%) 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Coventry </a:t>
            </a:r>
            <a:r>
              <a:rPr lang="mr-IN" sz="2400" dirty="0"/>
              <a:t>–</a:t>
            </a:r>
            <a:r>
              <a:rPr lang="en-GB" sz="2400" dirty="0"/>
              <a:t> 84 Children Screened</a:t>
            </a:r>
            <a:br>
              <a:rPr lang="en-GB" sz="2400" dirty="0"/>
            </a:br>
            <a:r>
              <a:rPr lang="en-GB" sz="2400" dirty="0"/>
              <a:t>8 Children referred to optician (9.5%)</a:t>
            </a:r>
            <a:br>
              <a:rPr lang="en-GB" sz="2400" dirty="0"/>
            </a:br>
            <a:r>
              <a:rPr lang="en-GB" sz="2400" dirty="0"/>
              <a:t> </a:t>
            </a:r>
          </a:p>
          <a:p>
            <a:r>
              <a:rPr lang="en-GB" sz="2400" dirty="0"/>
              <a:t>Bournemouth </a:t>
            </a:r>
            <a:r>
              <a:rPr lang="mr-IN" sz="2400" dirty="0"/>
              <a:t>–</a:t>
            </a:r>
            <a:r>
              <a:rPr lang="en-GB" sz="2400" dirty="0"/>
              <a:t> 310 Children Screened </a:t>
            </a:r>
            <a:br>
              <a:rPr lang="en-GB" sz="2400" dirty="0"/>
            </a:br>
            <a:r>
              <a:rPr lang="en-GB" sz="2400" dirty="0"/>
              <a:t>40 Children referred to optician (12.9%) 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7B7569C-8D40-42DA-9F02-5358A7924AE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1993859B-E819-4D71-B437-D383888F4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FA9AEE7D-85E3-4357-B3CC-5897B41B0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8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What Next  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Fundraising for Cameras </a:t>
            </a:r>
          </a:p>
          <a:p>
            <a:r>
              <a:rPr lang="en-GB" dirty="0"/>
              <a:t>Website goes live as soon as PHE approve project</a:t>
            </a:r>
          </a:p>
          <a:p>
            <a:r>
              <a:rPr lang="en-GB" dirty="0"/>
              <a:t>Training for all districts </a:t>
            </a:r>
          </a:p>
          <a:p>
            <a:r>
              <a:rPr lang="en-GB" dirty="0"/>
              <a:t>A Pin badge for the Knights of the Blind – for those who</a:t>
            </a:r>
            <a:br>
              <a:rPr lang="en-GB" dirty="0"/>
            </a:br>
            <a:r>
              <a:rPr lang="en-GB" dirty="0"/>
              <a:t>complete the training </a:t>
            </a:r>
          </a:p>
          <a:p>
            <a:r>
              <a:rPr lang="en-GB" dirty="0"/>
              <a:t>Continue to work with District Camera Leads </a:t>
            </a:r>
          </a:p>
          <a:p>
            <a:r>
              <a:rPr lang="en-GB" dirty="0"/>
              <a:t>Two way communication between DG, Leads &amp; Project Management Team </a:t>
            </a:r>
          </a:p>
          <a:p>
            <a:endParaRPr lang="en-GB" dirty="0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7B7569C-8D40-42DA-9F02-5358A7924AE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1993859B-E819-4D71-B437-D383888F4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FA9AEE7D-85E3-4357-B3CC-5897B41B0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3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Where There’s A Need, There’s A Lion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22B0-2C20-46D3-8E38-71852AA4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What Next  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Currently applying pressure to PHE to get the Green Light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Hope to start getting into schools during the spring term in at least one district </a:t>
            </a:r>
          </a:p>
          <a:p>
            <a:endParaRPr lang="en-GB" dirty="0"/>
          </a:p>
          <a:p>
            <a:r>
              <a:rPr lang="en-GB" dirty="0"/>
              <a:t>Make a real difference to young peoples vision in the UK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#WESERVE  #</a:t>
            </a:r>
            <a:r>
              <a:rPr lang="en-GB" dirty="0" err="1"/>
              <a:t>LionsVision</a:t>
            </a:r>
            <a:r>
              <a:rPr lang="en-GB" dirty="0"/>
              <a:t> 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7B7569C-8D40-42DA-9F02-5358A7924AE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6" name="Picture 41">
              <a:extLst>
                <a:ext uri="{FF2B5EF4-FFF2-40B4-BE49-F238E27FC236}">
                  <a16:creationId xmlns:a16="http://schemas.microsoft.com/office/drawing/2014/main" id="{1993859B-E819-4D71-B437-D383888F4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2">
              <a:extLst>
                <a:ext uri="{FF2B5EF4-FFF2-40B4-BE49-F238E27FC236}">
                  <a16:creationId xmlns:a16="http://schemas.microsoft.com/office/drawing/2014/main" id="{FA9AEE7D-85E3-4357-B3CC-5897B41B0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037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Thank You!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6973E4-F292-4F12-9F2E-DC80CED91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20" y="685800"/>
            <a:ext cx="3973360" cy="5624512"/>
          </a:xfrm>
          <a:prstGeom prst="rect">
            <a:avLst/>
          </a:prstGeom>
        </p:spPr>
      </p:pic>
      <p:grpSp>
        <p:nvGrpSpPr>
          <p:cNvPr id="7" name="Group 2">
            <a:extLst>
              <a:ext uri="{FF2B5EF4-FFF2-40B4-BE49-F238E27FC236}">
                <a16:creationId xmlns:a16="http://schemas.microsoft.com/office/drawing/2014/main" id="{B9D4A8C4-6EBB-4AF6-BE6A-CE918E449303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606"/>
            <a:ext cx="771525" cy="560388"/>
            <a:chOff x="2548420" y="4521872"/>
            <a:chExt cx="771297" cy="559170"/>
          </a:xfrm>
        </p:grpSpPr>
        <p:pic>
          <p:nvPicPr>
            <p:cNvPr id="8" name="Picture 41">
              <a:extLst>
                <a:ext uri="{FF2B5EF4-FFF2-40B4-BE49-F238E27FC236}">
                  <a16:creationId xmlns:a16="http://schemas.microsoft.com/office/drawing/2014/main" id="{6A995994-9567-49B1-9324-2699421FC2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38" t="19250" r="20003" b="13762"/>
            <a:stretch>
              <a:fillRect/>
            </a:stretch>
          </p:blipFill>
          <p:spPr bwMode="auto">
            <a:xfrm>
              <a:off x="2722299" y="4521872"/>
              <a:ext cx="423539" cy="442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42">
              <a:extLst>
                <a:ext uri="{FF2B5EF4-FFF2-40B4-BE49-F238E27FC236}">
                  <a16:creationId xmlns:a16="http://schemas.microsoft.com/office/drawing/2014/main" id="{DBC96C3B-E309-47FB-99A7-17F513EC9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8420" y="4865598"/>
              <a:ext cx="7712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800"/>
                <a:t>Vision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5832274"/>
      </p:ext>
    </p:extLst>
  </p:cSld>
  <p:clrMapOvr>
    <a:masterClrMapping/>
  </p:clrMapOvr>
</p:sld>
</file>

<file path=ppt/theme/theme1.xml><?xml version="1.0" encoding="utf-8"?>
<a:theme xmlns:a="http://schemas.openxmlformats.org/drawingml/2006/main" name="LCI Ec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609600" marR="0" indent="-609600" algn="ctr" defTabSz="914400" rtl="0" eaLnBrk="1" fontAlgn="base" latinLnBrk="0" hangingPunct="1">
          <a:spcAft>
            <a:spcPct val="0"/>
          </a:spcAft>
          <a:buClrTx/>
          <a:buSzTx/>
          <a:buFont typeface="Helvetica" pitchFamily="84" charset="0"/>
          <a:buNone/>
          <a:tabLst/>
          <a:defRPr kumimoji="0" sz="3000" b="0" i="0" u="none" strike="noStrike" cap="none" normalizeH="0" dirty="0" err="1" smtClean="0">
            <a:ln>
              <a:noFill/>
            </a:ln>
            <a:solidFill>
              <a:srgbClr val="404040"/>
            </a:solidFill>
            <a:effectLst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Helvetica" pitchFamily="84" charset="0"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rgbClr val="404040"/>
            </a:solidFill>
            <a:effectLst/>
            <a:latin typeface="Helvetica" pitchFamily="84" charset="0"/>
            <a:ea typeface="ヒラギノ角ゴ Pro W3" pitchFamily="8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dirty="0" err="1" smtClean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CI Ec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609600" marR="0" indent="-609600" algn="ctr" defTabSz="914400" rtl="0" eaLnBrk="1" fontAlgn="base" latinLnBrk="0" hangingPunct="1">
          <a:spcAft>
            <a:spcPct val="0"/>
          </a:spcAft>
          <a:buClrTx/>
          <a:buSzTx/>
          <a:buFont typeface="Helvetica" pitchFamily="84" charset="0"/>
          <a:buNone/>
          <a:tabLst/>
          <a:defRPr kumimoji="0" sz="3000" b="0" i="0" u="none" strike="noStrike" cap="none" normalizeH="0" dirty="0" err="1" smtClean="0">
            <a:ln>
              <a:noFill/>
            </a:ln>
            <a:solidFill>
              <a:srgbClr val="404040"/>
            </a:solidFill>
            <a:effectLst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Helvetica" pitchFamily="84" charset="0"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rgbClr val="404040"/>
            </a:solidFill>
            <a:effectLst/>
            <a:latin typeface="Helvetica" pitchFamily="84" charset="0"/>
            <a:ea typeface="ヒラギノ角ゴ Pro W3" pitchFamily="8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dirty="0" err="1" smtClean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63D26F4AF19B45B269F35D75141DF6" ma:contentTypeVersion="3" ma:contentTypeDescription="Create a new document." ma:contentTypeScope="" ma:versionID="a8e13a7ac6021abeb5b8e8cd00d39641">
  <xsd:schema xmlns:xsd="http://www.w3.org/2001/XMLSchema" xmlns:xs="http://www.w3.org/2001/XMLSchema" xmlns:p="http://schemas.microsoft.com/office/2006/metadata/properties" xmlns:ns2="a7495015-d16d-4dd1-a72f-488cd8119f34" targetNamespace="http://schemas.microsoft.com/office/2006/metadata/properties" ma:root="true" ma:fieldsID="b78db394faa2d7461e33401fde30deec" ns2:_="">
    <xsd:import namespace="a7495015-d16d-4dd1-a72f-488cd8119f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95015-d16d-4dd1-a72f-488cd8119f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7495015-d16d-4dd1-a72f-488cd8119f34">2Z733PFY5E2U-164-13</_dlc_DocId>
    <_dlc_DocIdUrl xmlns="a7495015-d16d-4dd1-a72f-488cd8119f34">
      <Url>http://my.lionsclubs.org/Divisions/PR/_layouts/DocIdRedir.aspx?ID=2Z733PFY5E2U-164-13</Url>
      <Description>2Z733PFY5E2U-164-13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31D87-7DE6-4F0F-8F50-6BA9BEC2228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486B970-F08C-451F-9991-7AE1077EB1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95015-d16d-4dd1-a72f-488cd8119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D8EDC8-9841-4DE3-9817-59DEAE22AEE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7495015-d16d-4dd1-a72f-488cd8119f3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DBC9890-6533-4D3E-AC19-5CAA1F1545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43849</TotalTime>
  <Words>493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Wingdings</vt:lpstr>
      <vt:lpstr>LCI Eco Template</vt:lpstr>
      <vt:lpstr>1_LCI Eco Template</vt:lpstr>
      <vt:lpstr>ChildSight UK – District CE    Vision Screening Project Lion David Pope </vt:lpstr>
      <vt:lpstr>Where There’s A Need, There’s A Lion</vt:lpstr>
      <vt:lpstr>Where There’s A Need, There’s A Lion</vt:lpstr>
      <vt:lpstr>Where There’s A Need, There’s A Lion</vt:lpstr>
      <vt:lpstr>Where There’s A Need, There’s A Lion</vt:lpstr>
      <vt:lpstr>Where There’s A Need, There’s A Lion</vt:lpstr>
      <vt:lpstr>Where There’s A Need, There’s A Lion</vt:lpstr>
      <vt:lpstr>Thank You!</vt:lpstr>
    </vt:vector>
  </TitlesOfParts>
  <Company>Lions Clubs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Lion Stuart Young</dc:creator>
  <cp:lastModifiedBy>Fiona Reid</cp:lastModifiedBy>
  <cp:revision>111</cp:revision>
  <cp:lastPrinted>2014-10-21T18:55:30Z</cp:lastPrinted>
  <dcterms:created xsi:type="dcterms:W3CDTF">2011-03-29T14:17:54Z</dcterms:created>
  <dcterms:modified xsi:type="dcterms:W3CDTF">2021-11-12T19:18:14Z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7aed01f2-b3ce-482e-b43d-a0f4c2a49631</vt:lpwstr>
  </property>
  <property fmtid="{D5CDD505-2E9C-101B-9397-08002B2CF9AE}" pid="3" name="ContentTypeId">
    <vt:lpwstr>0x010100FC63D26F4AF19B45B269F35D75141DF6</vt:lpwstr>
  </property>
</Properties>
</file>