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98" r:id="rId6"/>
  </p:sldMasterIdLst>
  <p:notesMasterIdLst>
    <p:notesMasterId r:id="rId15"/>
  </p:notesMasterIdLst>
  <p:sldIdLst>
    <p:sldId id="257" r:id="rId7"/>
    <p:sldId id="349" r:id="rId8"/>
    <p:sldId id="263" r:id="rId9"/>
    <p:sldId id="264" r:id="rId10"/>
    <p:sldId id="351" r:id="rId11"/>
    <p:sldId id="260" r:id="rId12"/>
    <p:sldId id="352" r:id="rId13"/>
    <p:sldId id="35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ika Sawhney" initials="HS" lastIdx="1" clrIdx="0">
    <p:extLst>
      <p:ext uri="{19B8F6BF-5375-455C-9EA6-DF929625EA0E}">
        <p15:presenceInfo xmlns:p15="http://schemas.microsoft.com/office/powerpoint/2012/main" userId="S::hsawhney@carers.org::8c204554-b03a-41bf-96ae-b18669750a3c" providerId="AD"/>
      </p:ext>
    </p:extLst>
  </p:cmAuthor>
  <p:cmAuthor id="2" name="Zoe Cutten" initials="ZC" lastIdx="1" clrIdx="1">
    <p:extLst>
      <p:ext uri="{19B8F6BF-5375-455C-9EA6-DF929625EA0E}">
        <p15:presenceInfo xmlns:p15="http://schemas.microsoft.com/office/powerpoint/2012/main" userId="S::zcutten@carers.org::4318d873-8ce5-4dff-a0dd-88317f4eec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F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3EC405-9291-4EDC-A6A6-E7E01BC8AC6F}" v="28" dt="2021-06-18T08:41:30.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91" autoAdjust="0"/>
    <p:restoredTop sz="88683" autoAdjust="0"/>
  </p:normalViewPr>
  <p:slideViewPr>
    <p:cSldViewPr snapToGrid="0">
      <p:cViewPr varScale="1">
        <p:scale>
          <a:sx n="64" d="100"/>
          <a:sy n="64" d="100"/>
        </p:scale>
        <p:origin x="402"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C908B-BFFF-4C03-BAFB-0D1AAC74884E}" type="datetimeFigureOut">
              <a:rPr lang="en-GB" smtClean="0"/>
              <a:t>26/07/2021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1BD30-4B3F-4939-B9EF-CC0447EC1A3F}" type="slidenum">
              <a:rPr lang="en-GB" smtClean="0"/>
              <a:t>‹#›</a:t>
            </a:fld>
            <a:endParaRPr lang="en-GB"/>
          </a:p>
        </p:txBody>
      </p:sp>
    </p:spTree>
    <p:extLst>
      <p:ext uri="{BB962C8B-B14F-4D97-AF65-F5344CB8AC3E}">
        <p14:creationId xmlns:p14="http://schemas.microsoft.com/office/powerpoint/2010/main" val="446234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OsPGbdWsqq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 slide</a:t>
            </a:r>
          </a:p>
          <a:p>
            <a:endParaRPr lang="en-GB" b="1" dirty="0"/>
          </a:p>
          <a:p>
            <a:pPr>
              <a:lnSpc>
                <a:spcPct val="107000"/>
              </a:lnSpc>
              <a:spcAft>
                <a:spcPts val="800"/>
              </a:spcAft>
            </a:pPr>
            <a:r>
              <a:rPr lang="en-GB" sz="1800" dirty="0">
                <a:effectLst/>
                <a:latin typeface="Rubik" panose="00000500000000000000" pitchFamily="2" charset="-79"/>
                <a:ea typeface="Calibri" panose="020F0502020204030204" pitchFamily="34" charset="0"/>
                <a:cs typeface="Times New Roman" panose="02020603050405020304" pitchFamily="18" charset="0"/>
              </a:rPr>
              <a:t>Hi everyone,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Rubik" panose="00000500000000000000" pitchFamily="2" charset="-79"/>
                <a:ea typeface="Calibri" panose="020F0502020204030204" pitchFamily="34" charset="0"/>
                <a:cs typeface="Times New Roman" panose="02020603050405020304" pitchFamily="18" charset="0"/>
              </a:rPr>
              <a:t>Thank you so much for the opportunity for us to speak here today about Carers Trust and the work that we do, particularly with young carers.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Rubik" panose="00000500000000000000" pitchFamily="2" charset="-79"/>
                <a:ea typeface="Calibri" panose="020F0502020204030204" pitchFamily="34" charset="0"/>
                <a:cs typeface="Times New Roman" panose="02020603050405020304" pitchFamily="18" charset="0"/>
              </a:rPr>
              <a:t>Today we will be talking about the impact of caring and what it means to be a young carer. We hope you will understand better who young carers are, why it’s so important to support them and how you can help create brighter futures for them.</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Rubik" panose="00000500000000000000" pitchFamily="2" charset="-79"/>
                <a:ea typeface="Calibri" panose="020F0502020204030204" pitchFamily="34" charset="0"/>
                <a:cs typeface="Times New Roman" panose="02020603050405020304" pitchFamily="18" charset="0"/>
              </a:rPr>
              <a:t>We will have time for a Q&amp;A at the end, so feel free to ask any questions.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41BD30-4B3F-4939-B9EF-CC0447EC1A3F}" type="slidenum">
              <a:rPr lang="en-GB" smtClean="0"/>
              <a:t>1</a:t>
            </a:fld>
            <a:endParaRPr lang="en-GB"/>
          </a:p>
        </p:txBody>
      </p:sp>
    </p:spTree>
    <p:extLst>
      <p:ext uri="{BB962C8B-B14F-4D97-AF65-F5344CB8AC3E}">
        <p14:creationId xmlns:p14="http://schemas.microsoft.com/office/powerpoint/2010/main" val="326480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Who are carers?</a:t>
            </a:r>
          </a:p>
          <a:p>
            <a:r>
              <a:rPr lang="en-GB" b="0" dirty="0"/>
              <a:t>A carer is anyone who cares, unpaid, for a friend or family member who due to illness, disability, a mental health problem or an addiction, cannot cope without their support.</a:t>
            </a:r>
          </a:p>
          <a:p>
            <a:endParaRPr lang="en-GB" b="0" dirty="0"/>
          </a:p>
          <a:p>
            <a:r>
              <a:rPr lang="en-GB" b="0" dirty="0"/>
              <a:t>Young carers are young people aged between 5-17 with caring responsibilities. </a:t>
            </a:r>
            <a:endParaRPr lang="en-GB" b="0" i="0" dirty="0">
              <a:solidFill>
                <a:schemeClr val="tx1"/>
              </a:solidFill>
              <a:effectLst/>
              <a:latin typeface="+mn-lt"/>
              <a:cs typeface="+mn-cs"/>
            </a:endParaRPr>
          </a:p>
          <a:p>
            <a:endParaRPr lang="en-GB" b="0" i="0" dirty="0">
              <a:solidFill>
                <a:schemeClr val="tx1"/>
              </a:solidFill>
              <a:effectLst/>
              <a:latin typeface="+mn-lt"/>
              <a:cs typeface="+mn-cs"/>
            </a:endParaRPr>
          </a:p>
          <a:p>
            <a:r>
              <a:rPr lang="en-GB" b="0" i="0" dirty="0">
                <a:solidFill>
                  <a:srgbClr val="152F4E"/>
                </a:solidFill>
                <a:effectLst/>
                <a:latin typeface="Rubik" panose="00000500000000000000" pitchFamily="2" charset="-79"/>
                <a:cs typeface="Rubik" panose="00000500000000000000" pitchFamily="2" charset="-79"/>
              </a:rPr>
              <a:t>There are over </a:t>
            </a:r>
            <a:r>
              <a:rPr lang="en-GB" b="1" i="0" dirty="0">
                <a:solidFill>
                  <a:srgbClr val="152F4E"/>
                </a:solidFill>
                <a:effectLst/>
                <a:latin typeface="Rubik" panose="00000500000000000000" pitchFamily="2" charset="-79"/>
                <a:cs typeface="Rubik" panose="00000500000000000000" pitchFamily="2" charset="-79"/>
              </a:rPr>
              <a:t>one million young people in the UK </a:t>
            </a:r>
            <a:r>
              <a:rPr lang="en-GB" b="0" i="0" dirty="0">
                <a:solidFill>
                  <a:srgbClr val="152F4E"/>
                </a:solidFill>
                <a:effectLst/>
                <a:latin typeface="Rubik" panose="00000500000000000000" pitchFamily="2" charset="-79"/>
                <a:cs typeface="Rubik" panose="00000500000000000000" pitchFamily="2" charset="-79"/>
              </a:rPr>
              <a:t>coping with the daily pressures of caring for a family member who cannot look after themselves. </a:t>
            </a:r>
          </a:p>
          <a:p>
            <a:endParaRPr lang="en-GB" b="0" i="0" dirty="0">
              <a:solidFill>
                <a:srgbClr val="152F4E"/>
              </a:solidFill>
              <a:effectLst/>
              <a:latin typeface="Rubik" panose="00000500000000000000" pitchFamily="2" charset="-79"/>
              <a:cs typeface="Rubik"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Rubik" panose="00000500000000000000" pitchFamily="2" charset="-79"/>
                <a:ea typeface="Calibri" panose="020F0502020204030204" pitchFamily="34" charset="0"/>
                <a:cs typeface="Times New Roman" panose="02020603050405020304" pitchFamily="18" charset="0"/>
              </a:rPr>
              <a:t>Only </a:t>
            </a:r>
            <a:r>
              <a:rPr lang="en-US" sz="1800" b="1" dirty="0">
                <a:effectLst/>
                <a:latin typeface="Rubik" panose="00000500000000000000" pitchFamily="2" charset="-79"/>
                <a:ea typeface="Calibri" panose="020F0502020204030204" pitchFamily="34" charset="0"/>
                <a:cs typeface="Times New Roman" panose="02020603050405020304" pitchFamily="18" charset="0"/>
              </a:rPr>
              <a:t>half </a:t>
            </a:r>
            <a:r>
              <a:rPr lang="en-US" sz="1800" dirty="0">
                <a:effectLst/>
                <a:latin typeface="Rubik" panose="00000500000000000000" pitchFamily="2" charset="-79"/>
                <a:ea typeface="Calibri" panose="020F0502020204030204" pitchFamily="34" charset="0"/>
                <a:cs typeface="Times New Roman" panose="02020603050405020304" pitchFamily="18" charset="0"/>
              </a:rPr>
              <a:t>of young carers have a particular person in school who recognises that they are a carer and helps them. </a:t>
            </a:r>
            <a:r>
              <a:rPr lang="en-GB" sz="1800" dirty="0">
                <a:effectLst/>
                <a:latin typeface="Rubik" panose="00000500000000000000" pitchFamily="2" charset="-79"/>
                <a:ea typeface="Calibri" panose="020F0502020204030204" pitchFamily="34" charset="0"/>
                <a:cs typeface="Times New Roman" panose="02020603050405020304" pitchFamily="18" charset="0"/>
              </a:rPr>
              <a:t>Imagine how many young people don’t make the connection between helping a loved one and being a young carer – or haven’t identified as one. Or how many more may have become young carers as a result of the pandemic. </a:t>
            </a:r>
            <a:endParaRPr lang="en-GB" b="0" i="0" dirty="0">
              <a:solidFill>
                <a:srgbClr val="152F4E"/>
              </a:solidFill>
              <a:effectLst/>
              <a:latin typeface="Rubik" panose="00000500000000000000" pitchFamily="2" charset="-79"/>
              <a:cs typeface="Rubik"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52F4E"/>
              </a:solidFill>
              <a:effectLst/>
              <a:latin typeface="Rubik" panose="00000500000000000000" pitchFamily="2" charset="-79"/>
              <a:cs typeface="Rubik"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52F4E"/>
                </a:solidFill>
                <a:effectLst/>
                <a:latin typeface="Rubik" panose="00000500000000000000" pitchFamily="2" charset="-79"/>
                <a:cs typeface="Rubik" panose="00000500000000000000" pitchFamily="2" charset="-79"/>
              </a:rPr>
              <a:t>Every young carer is unique and so is their caring role. Just some of what they might do in their caring role includes:</a:t>
            </a:r>
          </a:p>
          <a:p>
            <a:pPr marL="171450" indent="-171450" algn="l">
              <a:buFont typeface="Arial" panose="020B0604020202020204" pitchFamily="34" charset="0"/>
              <a:buChar char="•"/>
            </a:pPr>
            <a:r>
              <a:rPr lang="en-GB" b="0" i="0" dirty="0">
                <a:solidFill>
                  <a:srgbClr val="152F4E"/>
                </a:solidFill>
                <a:effectLst/>
                <a:latin typeface="Rubik" panose="00000500000000000000" pitchFamily="2" charset="-79"/>
                <a:cs typeface="Rubik" panose="00000500000000000000" pitchFamily="2" charset="-79"/>
              </a:rPr>
              <a:t>Practical tasks, such as cooking, housework and shopping.</a:t>
            </a:r>
          </a:p>
          <a:p>
            <a:pPr marL="171450" indent="-171450" algn="l">
              <a:buFont typeface="Arial" panose="020B0604020202020204" pitchFamily="34" charset="0"/>
              <a:buChar char="•"/>
            </a:pPr>
            <a:r>
              <a:rPr lang="en-GB" b="0" i="0" dirty="0">
                <a:solidFill>
                  <a:srgbClr val="152F4E"/>
                </a:solidFill>
                <a:effectLst/>
                <a:latin typeface="Rubik" panose="00000500000000000000" pitchFamily="2" charset="-79"/>
                <a:cs typeface="Rubik" panose="00000500000000000000" pitchFamily="2" charset="-79"/>
              </a:rPr>
              <a:t>Physical care, such as helping someone out of bed. </a:t>
            </a:r>
          </a:p>
          <a:p>
            <a:pPr marL="171450" indent="-171450" algn="l">
              <a:buFont typeface="Arial" panose="020B0604020202020204" pitchFamily="34" charset="0"/>
              <a:buChar char="•"/>
            </a:pPr>
            <a:r>
              <a:rPr lang="en-GB" b="0" i="0" dirty="0">
                <a:solidFill>
                  <a:srgbClr val="152F4E"/>
                </a:solidFill>
                <a:effectLst/>
                <a:latin typeface="Rubik" panose="00000500000000000000" pitchFamily="2" charset="-79"/>
                <a:cs typeface="Rubik" panose="00000500000000000000" pitchFamily="2" charset="-79"/>
              </a:rPr>
              <a:t>Emotional support, such as talking or listening to someone who is distressed.</a:t>
            </a:r>
          </a:p>
          <a:p>
            <a:pPr marL="171450" indent="-171450" algn="l">
              <a:buFont typeface="Arial" panose="020B0604020202020204" pitchFamily="34" charset="0"/>
              <a:buChar char="•"/>
            </a:pPr>
            <a:r>
              <a:rPr lang="en-GB" b="0" i="0" dirty="0">
                <a:solidFill>
                  <a:srgbClr val="152F4E"/>
                </a:solidFill>
                <a:effectLst/>
                <a:latin typeface="Rubik" panose="00000500000000000000" pitchFamily="2" charset="-79"/>
                <a:cs typeface="Rubik" panose="00000500000000000000" pitchFamily="2" charset="-79"/>
              </a:rPr>
              <a:t>Personal care.</a:t>
            </a:r>
          </a:p>
          <a:p>
            <a:pPr marL="171450" indent="-171450" algn="l">
              <a:buFont typeface="Arial" panose="020B0604020202020204" pitchFamily="34" charset="0"/>
              <a:buChar char="•"/>
            </a:pPr>
            <a:r>
              <a:rPr lang="en-GB" b="0" i="0" dirty="0">
                <a:solidFill>
                  <a:srgbClr val="152F4E"/>
                </a:solidFill>
                <a:effectLst/>
                <a:latin typeface="Rubik" panose="00000500000000000000" pitchFamily="2" charset="-79"/>
                <a:cs typeface="Rubik" panose="00000500000000000000" pitchFamily="2" charset="-79"/>
              </a:rPr>
              <a:t>Managing the family budget and collecting prescriptions.</a:t>
            </a:r>
          </a:p>
          <a:p>
            <a:pPr marL="171450" indent="-171450" algn="l">
              <a:buFont typeface="Arial" panose="020B0604020202020204" pitchFamily="34" charset="0"/>
              <a:buChar char="•"/>
            </a:pPr>
            <a:r>
              <a:rPr lang="en-GB" b="0" i="0" dirty="0">
                <a:solidFill>
                  <a:srgbClr val="152F4E"/>
                </a:solidFill>
                <a:effectLst/>
                <a:latin typeface="Rubik" panose="00000500000000000000" pitchFamily="2" charset="-79"/>
                <a:cs typeface="Rubik" panose="00000500000000000000" pitchFamily="2" charset="-79"/>
              </a:rPr>
              <a:t>Helping to give someone their medication.</a:t>
            </a:r>
          </a:p>
          <a:p>
            <a:pPr marL="171450" indent="-171450" algn="l">
              <a:buFont typeface="Arial" panose="020B0604020202020204" pitchFamily="34" charset="0"/>
              <a:buChar char="•"/>
            </a:pPr>
            <a:r>
              <a:rPr lang="en-GB" b="0" i="0" dirty="0">
                <a:solidFill>
                  <a:srgbClr val="152F4E"/>
                </a:solidFill>
                <a:effectLst/>
                <a:latin typeface="Rubik" panose="00000500000000000000" pitchFamily="2" charset="-79"/>
                <a:cs typeface="Rubik" panose="00000500000000000000" pitchFamily="2" charset="-79"/>
              </a:rPr>
              <a:t>Helping someone communicate.</a:t>
            </a:r>
          </a:p>
          <a:p>
            <a:pPr marL="171450" indent="-171450" algn="l">
              <a:buFont typeface="Arial" panose="020B0604020202020204" pitchFamily="34" charset="0"/>
              <a:buChar char="•"/>
            </a:pPr>
            <a:r>
              <a:rPr lang="en-GB" b="0" i="0" dirty="0">
                <a:solidFill>
                  <a:srgbClr val="152F4E"/>
                </a:solidFill>
                <a:effectLst/>
                <a:latin typeface="Rubik" panose="00000500000000000000" pitchFamily="2" charset="-79"/>
                <a:cs typeface="Rubik" panose="00000500000000000000" pitchFamily="2" charset="-79"/>
              </a:rPr>
              <a:t>Looking after brothers and sisters.</a:t>
            </a:r>
          </a:p>
          <a:p>
            <a:pPr marL="171450" indent="-171450" algn="l">
              <a:buFont typeface="Arial" panose="020B0604020202020204" pitchFamily="34" charset="0"/>
              <a:buChar char="•"/>
            </a:pPr>
            <a:endParaRPr lang="en-GB" b="0" i="0" dirty="0">
              <a:solidFill>
                <a:srgbClr val="152F4E"/>
              </a:solidFill>
              <a:effectLst/>
              <a:latin typeface="Rubik" panose="00000500000000000000" pitchFamily="2" charset="-79"/>
              <a:cs typeface="Rubik" panose="00000500000000000000" pitchFamily="2" charset="-79"/>
            </a:endParaRPr>
          </a:p>
          <a:p>
            <a:pPr>
              <a:lnSpc>
                <a:spcPct val="107000"/>
              </a:lnSpc>
              <a:spcAft>
                <a:spcPts val="800"/>
              </a:spcAft>
            </a:pPr>
            <a:r>
              <a:rPr lang="en-GB" sz="1800" dirty="0">
                <a:effectLst/>
                <a:latin typeface="Rubik" panose="00000500000000000000" pitchFamily="2" charset="-79"/>
                <a:ea typeface="Calibri" panose="020F0502020204030204" pitchFamily="34" charset="0"/>
                <a:cs typeface="Times New Roman" panose="02020603050405020304" pitchFamily="18" charset="0"/>
              </a:rPr>
              <a:t>There can be so many different levels to their caring roles, which means that these</a:t>
            </a:r>
            <a:r>
              <a:rPr lang="en-GB" sz="1800" b="1" dirty="0">
                <a:effectLst/>
                <a:latin typeface="Rubik" panose="00000500000000000000" pitchFamily="2" charset="-79"/>
                <a:ea typeface="Calibri" panose="020F0502020204030204" pitchFamily="34" charset="0"/>
                <a:cs typeface="Times New Roman" panose="02020603050405020304" pitchFamily="18" charset="0"/>
              </a:rPr>
              <a:t> young carers often develop the kind of knowledge and skills that many other young people their age may not have.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CDE359-23FD-4FFB-B2E3-9F6DE32FA4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338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The Impact of Caring:</a:t>
            </a:r>
            <a:endParaRPr lang="en-GB" sz="1800" b="0" dirty="0"/>
          </a:p>
          <a:p>
            <a:pPr>
              <a:lnSpc>
                <a:spcPct val="107000"/>
              </a:lnSpc>
              <a:spcAft>
                <a:spcPts val="800"/>
              </a:spcAft>
            </a:pPr>
            <a:r>
              <a:rPr lang="en-GB" sz="1800" dirty="0">
                <a:effectLst/>
                <a:latin typeface="Rubik" panose="00000500000000000000" pitchFamily="2" charset="-79"/>
                <a:ea typeface="Calibri" panose="020F0502020204030204" pitchFamily="34" charset="0"/>
                <a:cs typeface="Times New Roman" panose="02020603050405020304" pitchFamily="18" charset="0"/>
              </a:rPr>
              <a:t>For young people, caring can have a huge impact, particularly on the things that are important to growing up, that many of us may take for granted:</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Rubik" panose="00000500000000000000" pitchFamily="2" charset="-79"/>
                <a:ea typeface="Calibri" panose="020F0502020204030204" pitchFamily="34" charset="0"/>
                <a:cs typeface="Times New Roman" panose="02020603050405020304" pitchFamily="18" charset="0"/>
              </a:rPr>
              <a:t>It can affect a young person’s health, social life, and self-confidence - </a:t>
            </a:r>
            <a:r>
              <a:rPr lang="en-US" sz="1800" b="1" dirty="0">
                <a:effectLst/>
                <a:latin typeface="Rubik" panose="00000500000000000000" pitchFamily="2" charset="-79"/>
                <a:ea typeface="Calibri" panose="020F0502020204030204" pitchFamily="34" charset="0"/>
                <a:cs typeface="Times New Roman" panose="02020603050405020304" pitchFamily="18" charset="0"/>
              </a:rPr>
              <a:t>40%</a:t>
            </a:r>
            <a:r>
              <a:rPr lang="en-US" sz="1800" dirty="0">
                <a:effectLst/>
                <a:latin typeface="Rubik" panose="00000500000000000000" pitchFamily="2" charset="-79"/>
                <a:ea typeface="Calibri" panose="020F0502020204030204" pitchFamily="34" charset="0"/>
                <a:cs typeface="Times New Roman" panose="02020603050405020304" pitchFamily="18" charset="0"/>
              </a:rPr>
              <a:t> of young carers say their mental health is worse since Coronavirus and </a:t>
            </a:r>
            <a:r>
              <a:rPr lang="en-US" sz="2800" b="1" i="0" dirty="0">
                <a:solidFill>
                  <a:srgbClr val="152F4E"/>
                </a:solidFill>
                <a:effectLst/>
                <a:latin typeface="Rubik" panose="00000500000000000000" pitchFamily="2" charset="-79"/>
                <a:cs typeface="Rubik" panose="00000500000000000000" pitchFamily="2" charset="-79"/>
              </a:rPr>
              <a:t>67% </a:t>
            </a:r>
            <a:r>
              <a:rPr lang="en-US" sz="2800" b="0" i="0" dirty="0">
                <a:solidFill>
                  <a:srgbClr val="152F4E"/>
                </a:solidFill>
                <a:effectLst/>
                <a:latin typeface="Rubik" panose="00000500000000000000" pitchFamily="2" charset="-79"/>
                <a:cs typeface="Rubik" panose="00000500000000000000" pitchFamily="2" charset="-79"/>
              </a:rPr>
              <a:t>of are more worried about the future.</a:t>
            </a:r>
            <a:endParaRPr lang="en-US" sz="1800" dirty="0">
              <a:effectLst/>
              <a:latin typeface="Rubik" panose="00000500000000000000" pitchFamily="2" charset="-79"/>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800" dirty="0">
                <a:effectLst/>
                <a:latin typeface="Rubik" panose="00000500000000000000" pitchFamily="2" charset="-79"/>
                <a:ea typeface="Calibri" panose="020F0502020204030204" pitchFamily="34" charset="0"/>
                <a:cs typeface="Times New Roman" panose="02020603050405020304" pitchFamily="18" charset="0"/>
              </a:rPr>
              <a:t>It can be incredibly isolating, lonely and stressful. D</a:t>
            </a:r>
            <a:r>
              <a:rPr lang="en-GB" sz="1800" dirty="0">
                <a:effectLst/>
                <a:latin typeface="Rubik" panose="00000500000000000000" pitchFamily="2" charset="-79"/>
                <a:ea typeface="Calibri" panose="020F0502020204030204" pitchFamily="34" charset="0"/>
              </a:rPr>
              <a:t>uring the pandemic, this would have been exacerbated even more, with </a:t>
            </a:r>
            <a:r>
              <a:rPr lang="en-US" sz="2800" b="1" i="0" dirty="0">
                <a:solidFill>
                  <a:srgbClr val="152F4E"/>
                </a:solidFill>
                <a:effectLst/>
                <a:latin typeface="Rubik" panose="00000500000000000000" pitchFamily="2" charset="-79"/>
                <a:cs typeface="Rubik" panose="00000500000000000000" pitchFamily="2" charset="-79"/>
              </a:rPr>
              <a:t>66% </a:t>
            </a:r>
            <a:r>
              <a:rPr lang="en-US" sz="2800" b="0" i="0" dirty="0">
                <a:solidFill>
                  <a:srgbClr val="152F4E"/>
                </a:solidFill>
                <a:effectLst/>
                <a:latin typeface="Rubik" panose="00000500000000000000" pitchFamily="2" charset="-79"/>
                <a:cs typeface="Rubik" panose="00000500000000000000" pitchFamily="2" charset="-79"/>
              </a:rPr>
              <a:t>of young carers feeling more stressed since Coronavirus.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800" dirty="0">
                <a:effectLst/>
                <a:latin typeface="Rubik" panose="00000500000000000000" pitchFamily="2" charset="-79"/>
                <a:ea typeface="Calibri" panose="020F0502020204030204" pitchFamily="34" charset="0"/>
                <a:cs typeface="Times New Roman" panose="02020603050405020304" pitchFamily="18" charset="0"/>
              </a:rPr>
              <a:t>Many struggle to manage their education and caring role which can cause pressure, stress and strain on their relationships.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Rubik" panose="00000500000000000000" pitchFamily="2" charset="-79"/>
                <a:ea typeface="Calibri" panose="020F0502020204030204" pitchFamily="34" charset="0"/>
                <a:cs typeface="Times New Roman" panose="02020603050405020304" pitchFamily="18" charset="0"/>
              </a:rPr>
              <a:t>On average, y</a:t>
            </a:r>
            <a:r>
              <a:rPr lang="en-US" sz="1800" dirty="0">
                <a:effectLst/>
                <a:latin typeface="Rubik" panose="00000500000000000000" pitchFamily="2" charset="-79"/>
                <a:ea typeface="Calibri" panose="020F0502020204030204" pitchFamily="34" charset="0"/>
                <a:cs typeface="Times New Roman" panose="02020603050405020304" pitchFamily="18" charset="0"/>
              </a:rPr>
              <a:t>oung carers have significantly lower educational attainment at GCSE level than their peers who do not have caring responsibilities. </a:t>
            </a:r>
          </a:p>
          <a:p>
            <a:pPr marL="342900" lvl="0" indent="-342900">
              <a:lnSpc>
                <a:spcPct val="107000"/>
              </a:lnSpc>
              <a:spcAft>
                <a:spcPts val="800"/>
              </a:spcAft>
              <a:buFont typeface="Symbol" panose="05050102010706020507" pitchFamily="18" charset="2"/>
              <a:buChar char=""/>
            </a:pPr>
            <a:r>
              <a:rPr lang="en-GB" sz="1800" dirty="0">
                <a:effectLst/>
                <a:latin typeface="Rubik" panose="00000500000000000000" pitchFamily="2" charset="-79"/>
                <a:ea typeface="Calibri" panose="020F0502020204030204" pitchFamily="34" charset="0"/>
                <a:cs typeface="Times New Roman" panose="02020603050405020304" pitchFamily="18" charset="0"/>
              </a:rPr>
              <a:t>Young carers miss or have cut short </a:t>
            </a:r>
            <a:r>
              <a:rPr lang="en-GB" sz="1800" b="1" dirty="0">
                <a:effectLst/>
                <a:latin typeface="Rubik" panose="00000500000000000000" pitchFamily="2" charset="-79"/>
                <a:ea typeface="Calibri" panose="020F0502020204030204" pitchFamily="34" charset="0"/>
                <a:cs typeface="Times New Roman" panose="02020603050405020304" pitchFamily="18" charset="0"/>
              </a:rPr>
              <a:t>48 </a:t>
            </a:r>
            <a:r>
              <a:rPr lang="en-GB" sz="1800" dirty="0">
                <a:effectLst/>
                <a:latin typeface="Rubik" panose="00000500000000000000" pitchFamily="2" charset="-79"/>
                <a:ea typeface="Calibri" panose="020F0502020204030204" pitchFamily="34" charset="0"/>
                <a:cs typeface="Times New Roman" panose="02020603050405020304" pitchFamily="18" charset="0"/>
              </a:rPr>
              <a:t>school days every year because of their caring role.</a:t>
            </a:r>
          </a:p>
          <a:p>
            <a:pPr marL="342900" lvl="0" indent="-342900">
              <a:lnSpc>
                <a:spcPct val="107000"/>
              </a:lnSpc>
              <a:spcAft>
                <a:spcPts val="800"/>
              </a:spcAft>
              <a:buFont typeface="Symbol" panose="05050102010706020507" pitchFamily="18" charset="2"/>
              <a:buChar char=""/>
            </a:pPr>
            <a:r>
              <a:rPr lang="en-US" sz="2800" b="1" i="0" u="none" strike="noStrike" dirty="0">
                <a:solidFill>
                  <a:srgbClr val="152F4E"/>
                </a:solidFill>
                <a:effectLst/>
              </a:rPr>
              <a:t>68% </a:t>
            </a:r>
            <a:r>
              <a:rPr lang="en-US" sz="2800" b="0" i="0" u="none" strike="noStrike" dirty="0">
                <a:solidFill>
                  <a:srgbClr val="152F4E"/>
                </a:solidFill>
                <a:effectLst/>
              </a:rPr>
              <a:t>of young carers are bullied in schools. And having a caring responsibility is one of the main characteristics of young people aged between</a:t>
            </a:r>
            <a:r>
              <a:rPr lang="en-US" sz="2800" b="1" i="0" u="none" strike="noStrike" dirty="0">
                <a:solidFill>
                  <a:srgbClr val="152F4E"/>
                </a:solidFill>
                <a:effectLst/>
              </a:rPr>
              <a:t> </a:t>
            </a:r>
            <a:r>
              <a:rPr lang="en-US" sz="2800" b="0" i="0" u="none" strike="noStrike" dirty="0">
                <a:solidFill>
                  <a:srgbClr val="152F4E"/>
                </a:solidFill>
                <a:effectLst/>
              </a:rPr>
              <a:t>14 and 16 who have been bullied.</a:t>
            </a:r>
            <a:endParaRPr lang="en-GB" sz="1800" dirty="0">
              <a:effectLst/>
              <a:latin typeface="Rubik" panose="00000500000000000000" pitchFamily="2" charset="-79"/>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GB" sz="1800" dirty="0">
              <a:effectLst/>
              <a:latin typeface="Rubik" panose="00000500000000000000" pitchFamily="2" charset="-79"/>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Rubik" panose="00000500000000000000" pitchFamily="2" charset="-79"/>
                <a:ea typeface="Calibri" panose="020F0502020204030204" pitchFamily="34" charset="0"/>
                <a:cs typeface="Times New Roman" panose="02020603050405020304" pitchFamily="18" charset="0"/>
              </a:rPr>
              <a:t>So, you can see how the caring roles that many young people have, affect so many different areas of their lives – including their education, mental health, relationships and aspirations. The impact of caring really can be huge for so many of these young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41BD30-4B3F-4939-B9EF-CC0447EC1A3F}" type="slidenum">
              <a:rPr lang="en-GB" smtClean="0"/>
              <a:t>3</a:t>
            </a:fld>
            <a:endParaRPr lang="en-GB"/>
          </a:p>
        </p:txBody>
      </p:sp>
    </p:spTree>
    <p:extLst>
      <p:ext uri="{BB962C8B-B14F-4D97-AF65-F5344CB8AC3E}">
        <p14:creationId xmlns:p14="http://schemas.microsoft.com/office/powerpoint/2010/main" val="370778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Rubik" panose="00000500000000000000" pitchFamily="2" charset="-79"/>
                <a:ea typeface="Calibri" panose="020F0502020204030204" pitchFamily="34" charset="0"/>
                <a:cs typeface="Times New Roman" panose="02020603050405020304" pitchFamily="18" charset="0"/>
              </a:rPr>
              <a:t>Now we will watch a short video of some</a:t>
            </a:r>
            <a:r>
              <a:rPr lang="en-US" sz="2800" b="0" i="0" dirty="0">
                <a:solidFill>
                  <a:srgbClr val="030303"/>
                </a:solidFill>
                <a:effectLst/>
                <a:latin typeface="Roboto" panose="02000000000000000000" pitchFamily="2" charset="0"/>
                <a:ea typeface="Calibri" panose="020F0502020204030204" pitchFamily="34" charset="0"/>
                <a:cs typeface="Times New Roman" panose="02020603050405020304" pitchFamily="18" charset="0"/>
              </a:rPr>
              <a:t> y</a:t>
            </a:r>
            <a:r>
              <a:rPr lang="en-US" sz="2800" b="0" i="0" dirty="0">
                <a:solidFill>
                  <a:srgbClr val="030303"/>
                </a:solidFill>
                <a:effectLst/>
                <a:latin typeface="Roboto" panose="02000000000000000000" pitchFamily="2" charset="0"/>
              </a:rPr>
              <a:t>oung carers sharing their experiences of caring.</a:t>
            </a:r>
          </a:p>
          <a:p>
            <a:pPr>
              <a:lnSpc>
                <a:spcPct val="107000"/>
              </a:lnSpc>
              <a:spcAft>
                <a:spcPts val="800"/>
              </a:spcAft>
            </a:pPr>
            <a:endParaRPr lang="en-US" sz="2800" b="0" i="0" dirty="0">
              <a:solidFill>
                <a:srgbClr val="030303"/>
              </a:solidFill>
              <a:effectLst/>
              <a:latin typeface="Roboto" panose="02000000000000000000" pitchFamily="2" charset="0"/>
            </a:endParaRPr>
          </a:p>
          <a:p>
            <a:pPr>
              <a:lnSpc>
                <a:spcPct val="107000"/>
              </a:lnSpc>
              <a:spcAft>
                <a:spcPts val="800"/>
              </a:spcAft>
            </a:pPr>
            <a:r>
              <a:rPr lang="en-US" sz="2800" b="1" i="0" dirty="0">
                <a:solidFill>
                  <a:srgbClr val="030303"/>
                </a:solidFill>
                <a:effectLst/>
                <a:latin typeface="Roboto" panose="02000000000000000000" pitchFamily="2" charset="0"/>
              </a:rPr>
              <a:t>Play video - </a:t>
            </a:r>
            <a:r>
              <a:rPr lang="en-US" sz="2800" dirty="0">
                <a:hlinkClick r:id="rId3"/>
              </a:rPr>
              <a:t>Life as a young carer – YouTube</a:t>
            </a:r>
            <a:endParaRPr lang="en-US" sz="2800" dirty="0"/>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Rubik" panose="00000500000000000000" pitchFamily="2" charset="-79"/>
                <a:ea typeface="Calibri" panose="020F0502020204030204" pitchFamily="34" charset="0"/>
                <a:cs typeface="Times New Roman" panose="02020603050405020304" pitchFamily="18" charset="0"/>
              </a:rPr>
              <a:t>I hope the video has highlighted some of the challenges that young carers face, and how important it is to support them. With just a little extra help, there is so much that young carers can achieve.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dirty="0"/>
          </a:p>
          <a:p>
            <a:endParaRPr lang="en-GB" b="0" dirty="0"/>
          </a:p>
        </p:txBody>
      </p:sp>
      <p:sp>
        <p:nvSpPr>
          <p:cNvPr id="4" name="Slide Number Placeholder 3"/>
          <p:cNvSpPr>
            <a:spLocks noGrp="1"/>
          </p:cNvSpPr>
          <p:nvPr>
            <p:ph type="sldNum" sz="quarter" idx="5"/>
          </p:nvPr>
        </p:nvSpPr>
        <p:spPr/>
        <p:txBody>
          <a:bodyPr/>
          <a:lstStyle/>
          <a:p>
            <a:fld id="{1941BD30-4B3F-4939-B9EF-CC0447EC1A3F}" type="slidenum">
              <a:rPr lang="en-GB" smtClean="0"/>
              <a:t>4</a:t>
            </a:fld>
            <a:endParaRPr lang="en-GB"/>
          </a:p>
        </p:txBody>
      </p:sp>
    </p:spTree>
    <p:extLst>
      <p:ext uri="{BB962C8B-B14F-4D97-AF65-F5344CB8AC3E}">
        <p14:creationId xmlns:p14="http://schemas.microsoft.com/office/powerpoint/2010/main" val="337213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b="1" dirty="0"/>
              <a:t>What we do at Carers Trust:</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Rubik" panose="00000500000000000000" pitchFamily="2" charset="-79"/>
                <a:ea typeface="Calibri" panose="020F0502020204030204" pitchFamily="34" charset="0"/>
                <a:cs typeface="Times New Roman" panose="02020603050405020304" pitchFamily="18" charset="0"/>
              </a:rPr>
              <a:t>Carers Trust is a major charity for, with and about carers. We work to improve support, services, and recognition for anyone living with the challenges of caring, unpaid. We do this with a UK-wide network of </a:t>
            </a:r>
            <a:r>
              <a:rPr lang="en-GB" sz="1200" b="1" dirty="0">
                <a:effectLst/>
                <a:latin typeface="Rubik" panose="00000500000000000000" pitchFamily="2" charset="-79"/>
                <a:ea typeface="Calibri" panose="020F0502020204030204" pitchFamily="34" charset="0"/>
                <a:cs typeface="Times New Roman" panose="02020603050405020304" pitchFamily="18" charset="0"/>
              </a:rPr>
              <a:t>121</a:t>
            </a:r>
            <a:r>
              <a:rPr lang="en-GB" sz="1200" dirty="0">
                <a:effectLst/>
                <a:latin typeface="Rubik" panose="00000500000000000000" pitchFamily="2" charset="-79"/>
                <a:ea typeface="Calibri" panose="020F0502020204030204" pitchFamily="34" charset="0"/>
                <a:cs typeface="Times New Roman" panose="02020603050405020304" pitchFamily="18" charset="0"/>
              </a:rPr>
              <a:t> quality-assured </a:t>
            </a:r>
            <a:r>
              <a:rPr lang="en-US" sz="1800" dirty="0">
                <a:effectLst/>
                <a:latin typeface="Rubik" panose="00000500000000000000" pitchFamily="2" charset="-79"/>
                <a:ea typeface="Rubik" panose="00000500000000000000" pitchFamily="2" charset="-79"/>
              </a:rPr>
              <a:t>partners and through the provision of grants to help carers get the extra help they need to live their own lives. With these locally based Network Partners we are able to support carers in their homes through the provision of replacement care, and in the community with information, advice, emotional support, hands on practical help and access to much needed breaks.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Rubik" panose="00000500000000000000" pitchFamily="2" charset="-79"/>
              <a:ea typeface="Rubik" panose="00000500000000000000" pitchFamily="2" charset="-79"/>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Rubik" panose="00000500000000000000" pitchFamily="2" charset="-79"/>
                <a:ea typeface="Calibri" panose="020F0502020204030204" pitchFamily="34" charset="0"/>
                <a:cs typeface="Times New Roman" panose="02020603050405020304" pitchFamily="18" charset="0"/>
              </a:rPr>
              <a:t>Last year, we supported 438,000 unpaid carers including more than </a:t>
            </a:r>
            <a:r>
              <a:rPr lang="en-GB" sz="1800" b="1" dirty="0">
                <a:effectLst/>
                <a:latin typeface="Rubik" panose="00000500000000000000" pitchFamily="2" charset="-79"/>
                <a:ea typeface="Calibri" panose="020F0502020204030204" pitchFamily="34" charset="0"/>
                <a:cs typeface="Times New Roman" panose="02020603050405020304" pitchFamily="18" charset="0"/>
              </a:rPr>
              <a:t>47,000 </a:t>
            </a:r>
            <a:r>
              <a:rPr lang="en-GB" sz="1800" dirty="0">
                <a:effectLst/>
                <a:latin typeface="Rubik" panose="00000500000000000000" pitchFamily="2" charset="-79"/>
                <a:ea typeface="Calibri" panose="020F0502020204030204" pitchFamily="34" charset="0"/>
                <a:cs typeface="Times New Roman" panose="02020603050405020304" pitchFamily="18" charset="0"/>
              </a:rPr>
              <a:t>young and young adult carers.</a:t>
            </a:r>
            <a:endParaRPr lang="en-US" sz="1800" dirty="0">
              <a:effectLst/>
              <a:latin typeface="Rubik" panose="00000500000000000000" pitchFamily="2" charset="-79"/>
              <a:ea typeface="Rubik" panose="00000500000000000000" pitchFamily="2" charset="-79"/>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Rubik" panose="00000500000000000000" pitchFamily="2" charset="-79"/>
                <a:ea typeface="Calibri" panose="020F0502020204030204" pitchFamily="34" charset="0"/>
                <a:cs typeface="Times New Roman" panose="02020603050405020304" pitchFamily="18" charset="0"/>
              </a:rPr>
              <a:t>Together, we offer young carers trusted, practical and emotional support and activities, focused 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Rubik" panose="00000500000000000000" pitchFamily="2" charset="-79"/>
              <a:buChar char="-"/>
              <a:tabLst/>
              <a:defRPr/>
            </a:pPr>
            <a:r>
              <a:rPr lang="en-GB" sz="1200" dirty="0">
                <a:effectLst/>
                <a:latin typeface="Rubik" panose="00000500000000000000" pitchFamily="2" charset="-79"/>
                <a:ea typeface="Calibri" panose="020F0502020204030204" pitchFamily="34" charset="0"/>
                <a:cs typeface="Times New Roman" panose="02020603050405020304" pitchFamily="18" charset="0"/>
              </a:rPr>
              <a:t>Individual grants - for </a:t>
            </a:r>
            <a:r>
              <a:rPr lang="en-US" sz="1200" dirty="0">
                <a:effectLst/>
                <a:latin typeface="Calibri" panose="020F0502020204030204" pitchFamily="34" charset="0"/>
                <a:ea typeface="Calibri" panose="020F0502020204030204" pitchFamily="34" charset="0"/>
                <a:cs typeface="Times New Roman" panose="02020603050405020304" pitchFamily="18" charset="0"/>
              </a:rPr>
              <a:t>skills training, breaks, or even essential items such as a new bed – for young carers who are struggling financially and need some extra help.</a:t>
            </a:r>
          </a:p>
          <a:p>
            <a:pPr marL="342900" marR="0" lvl="0" indent="-342900" algn="l" defTabSz="914400" rtl="0" eaLnBrk="1" fontAlgn="auto" latinLnBrk="0" hangingPunct="1">
              <a:lnSpc>
                <a:spcPct val="107000"/>
              </a:lnSpc>
              <a:spcBef>
                <a:spcPts val="0"/>
              </a:spcBef>
              <a:spcAft>
                <a:spcPts val="0"/>
              </a:spcAft>
              <a:buClrTx/>
              <a:buSzTx/>
              <a:buFont typeface="Rubik" panose="00000500000000000000" pitchFamily="2" charset="-79"/>
              <a:buChar char="-"/>
              <a:tabLst/>
              <a:defRPr/>
            </a:pPr>
            <a:r>
              <a:rPr lang="en-GB" sz="1200" dirty="0">
                <a:effectLst/>
                <a:latin typeface="Rubik" panose="00000500000000000000" pitchFamily="2" charset="-79"/>
                <a:ea typeface="Calibri" panose="020F0502020204030204" pitchFamily="34" charset="0"/>
                <a:cs typeface="Times New Roman" panose="02020603050405020304" pitchFamily="18" charset="0"/>
              </a:rPr>
              <a:t>Group social &amp; wellbeing activities </a:t>
            </a:r>
          </a:p>
          <a:p>
            <a:pPr marL="342900" marR="0" lvl="0" indent="-342900" algn="l" defTabSz="914400" rtl="0" eaLnBrk="1" fontAlgn="auto" latinLnBrk="0" hangingPunct="1">
              <a:lnSpc>
                <a:spcPct val="107000"/>
              </a:lnSpc>
              <a:spcBef>
                <a:spcPts val="0"/>
              </a:spcBef>
              <a:spcAft>
                <a:spcPts val="0"/>
              </a:spcAft>
              <a:buClrTx/>
              <a:buSzTx/>
              <a:buFont typeface="Rubik" panose="00000500000000000000" pitchFamily="2" charset="-79"/>
              <a:buChar char="-"/>
              <a:tabLst/>
              <a:defRPr/>
            </a:pPr>
            <a:r>
              <a:rPr lang="en-GB" sz="1200" dirty="0">
                <a:effectLst/>
                <a:latin typeface="Rubik" panose="00000500000000000000" pitchFamily="2" charset="-79"/>
                <a:ea typeface="Calibri" panose="020F0502020204030204" pitchFamily="34" charset="0"/>
                <a:cs typeface="Times New Roman" panose="02020603050405020304" pitchFamily="18" charset="0"/>
              </a:rPr>
              <a:t>Peer support groups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Rubik" panose="00000500000000000000" pitchFamily="2" charset="-79"/>
              <a:buChar char="-"/>
            </a:pPr>
            <a:r>
              <a:rPr lang="en-GB" sz="1200" dirty="0">
                <a:effectLst/>
                <a:latin typeface="Rubik" panose="00000500000000000000" pitchFamily="2" charset="-79"/>
                <a:ea typeface="Calibri" panose="020F0502020204030204" pitchFamily="34" charset="0"/>
                <a:cs typeface="Times New Roman" panose="02020603050405020304" pitchFamily="18" charset="0"/>
              </a:rPr>
              <a:t>1:1 support and counselling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Rubik" panose="00000500000000000000" pitchFamily="2" charset="-79"/>
              <a:buChar char="-"/>
            </a:pPr>
            <a:r>
              <a:rPr lang="en-GB" sz="1200" dirty="0">
                <a:effectLst/>
                <a:latin typeface="Rubik" panose="00000500000000000000" pitchFamily="2" charset="-79"/>
                <a:ea typeface="Calibri" panose="020F0502020204030204" pitchFamily="34" charset="0"/>
                <a:cs typeface="Times New Roman" panose="02020603050405020304" pitchFamily="18" charset="0"/>
              </a:rPr>
              <a:t>Education support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Rubik" panose="00000500000000000000" pitchFamily="2" charset="-79"/>
              <a:buChar char="-"/>
            </a:pPr>
            <a:r>
              <a:rPr lang="en-GB" sz="1200" dirty="0">
                <a:effectLst/>
                <a:latin typeface="Rubik" panose="00000500000000000000" pitchFamily="2" charset="-79"/>
                <a:ea typeface="Calibri" panose="020F0502020204030204" pitchFamily="34" charset="0"/>
                <a:cs typeface="Times New Roman" panose="02020603050405020304" pitchFamily="18" charset="0"/>
              </a:rPr>
              <a:t>Respite care </a:t>
            </a:r>
          </a:p>
          <a:p>
            <a:pPr marL="342900" lvl="0" indent="-342900">
              <a:lnSpc>
                <a:spcPct val="107000"/>
              </a:lnSpc>
              <a:spcAft>
                <a:spcPts val="800"/>
              </a:spcAft>
              <a:buFont typeface="Rubik" panose="00000500000000000000" pitchFamily="2" charset="-79"/>
              <a:buChar char="-"/>
            </a:pPr>
            <a:endParaRPr lang="en-GB" sz="1200" dirty="0">
              <a:effectLst/>
              <a:latin typeface="Rubik" panose="00000500000000000000" pitchFamily="2" charset="-79"/>
              <a:ea typeface="Calibri" panose="020F0502020204030204" pitchFamily="34" charset="0"/>
              <a:cs typeface="Times New Roman" panose="02020603050405020304" pitchFamily="18" charset="0"/>
            </a:endParaRPr>
          </a:p>
          <a:p>
            <a:pPr marL="0" lvl="0" indent="0">
              <a:lnSpc>
                <a:spcPct val="107000"/>
              </a:lnSpc>
              <a:spcAft>
                <a:spcPts val="800"/>
              </a:spcAft>
              <a:buFont typeface="Rubik" panose="00000500000000000000" pitchFamily="2" charset="-79"/>
              <a:buNone/>
            </a:pPr>
            <a:r>
              <a:rPr lang="en-GB" sz="1200" dirty="0">
                <a:effectLst/>
                <a:latin typeface="Rubik" panose="00000500000000000000" pitchFamily="2" charset="-79"/>
                <a:ea typeface="Calibri" panose="020F0502020204030204" pitchFamily="34" charset="0"/>
                <a:cs typeface="Times New Roman" panose="02020603050405020304" pitchFamily="18" charset="0"/>
              </a:rPr>
              <a:t>At Carers Trust we also focus on, </a:t>
            </a:r>
          </a:p>
          <a:p>
            <a:pPr algn="l"/>
            <a:r>
              <a:rPr lang="en-US" sz="1200" b="1" dirty="0">
                <a:effectLst/>
                <a:latin typeface="Calibri" panose="020F0502020204030204" pitchFamily="34" charset="0"/>
                <a:ea typeface="Calibri" panose="020F0502020204030204" pitchFamily="34" charset="0"/>
                <a:cs typeface="Times New Roman" panose="02020603050405020304" pitchFamily="18" charset="0"/>
              </a:rPr>
              <a:t>Campaigning: </a:t>
            </a:r>
            <a:r>
              <a:rPr lang="en-US" sz="1200" dirty="0">
                <a:effectLst/>
                <a:latin typeface="Calibri" panose="020F0502020204030204" pitchFamily="34" charset="0"/>
                <a:ea typeface="Calibri" panose="020F0502020204030204" pitchFamily="34" charset="0"/>
                <a:cs typeface="Times New Roman" panose="02020603050405020304" pitchFamily="18" charset="0"/>
              </a:rPr>
              <a:t>to raise awareness of and reduce social disadvantages that young carers face. We lead on Young Carers Action Day, </a:t>
            </a:r>
            <a:r>
              <a:rPr lang="en-US" sz="1800" b="0" i="0" u="none" strike="noStrike" baseline="0" dirty="0">
                <a:solidFill>
                  <a:srgbClr val="000000"/>
                </a:solidFill>
                <a:latin typeface="Rubik" panose="00000500000000000000" pitchFamily="2" charset="-79"/>
              </a:rPr>
              <a:t>a yearly event aimed at raising awareness of young carers in schools, with the public, professionals, and young people across the UK. For Young Carers Action Day on 16th March this year, young and young adult carers’ voices were at the very centre of our campaign, leading the conversation about their futures through video and blog content, interviews with media outlets, press articles, activities with local carer centres and takeovers on social media.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Rubik" panose="00000500000000000000" pitchFamily="2" charset="-79"/>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Informing Policy: </a:t>
            </a: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influenced and informed English, Scottish and Welsh Government policies around carers, positively championing their rights.</a:t>
            </a:r>
          </a:p>
          <a:p>
            <a:pPr marL="0" lvl="0" indent="0">
              <a:lnSpc>
                <a:spcPct val="107000"/>
              </a:lnSpc>
              <a:spcAft>
                <a:spcPts val="800"/>
              </a:spcAft>
              <a:buFont typeface="Rubik" panose="00000500000000000000" pitchFamily="2" charset="-79"/>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Information and signposting: </a:t>
            </a:r>
            <a:r>
              <a:rPr lang="en-US" sz="1200" dirty="0">
                <a:effectLst/>
                <a:latin typeface="Calibri" panose="020F0502020204030204" pitchFamily="34" charset="0"/>
                <a:ea typeface="Calibri" panose="020F0502020204030204" pitchFamily="34" charset="0"/>
                <a:cs typeface="Times New Roman" panose="02020603050405020304" pitchFamily="18" charset="0"/>
              </a:rPr>
              <a:t>We are the first point of contact for carers across the UK, linking them with local carer services for support close to home.</a:t>
            </a:r>
          </a:p>
          <a:p>
            <a:pPr marL="0" lvl="0" indent="0">
              <a:lnSpc>
                <a:spcPct val="107000"/>
              </a:lnSpc>
              <a:spcAft>
                <a:spcPts val="800"/>
              </a:spcAft>
              <a:buFont typeface="Rubik" panose="00000500000000000000" pitchFamily="2" charset="-79"/>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Rubik" panose="00000500000000000000" pitchFamily="2" charset="-79"/>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At the core of our approach and work is involvement of young people – ensuring that their feedback and voices shape the work we do at all levels whether its programme design, delivery, policy, and influencing or media work.</a:t>
            </a:r>
            <a:endParaRPr lang="en-GB" sz="1800" dirty="0">
              <a:effectLst/>
              <a:latin typeface="Rubik" panose="00000500000000000000" pitchFamily="2" charset="-79"/>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CDE359-23FD-4FFB-B2E3-9F6DE32FA4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29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rPr>
              <a:t>Adriana’s Story</a:t>
            </a:r>
          </a:p>
          <a:p>
            <a:pPr>
              <a:lnSpc>
                <a:spcPct val="107000"/>
              </a:lnSpc>
              <a:spcAft>
                <a:spcPts val="800"/>
              </a:spcAft>
            </a:pPr>
            <a:r>
              <a:rPr lang="en-GB" sz="1800" dirty="0">
                <a:effectLst/>
                <a:latin typeface="Arial" panose="020B0604020202020204" pitchFamily="34" charset="0"/>
                <a:ea typeface="Calibri" panose="020F0502020204030204" pitchFamily="34" charset="0"/>
              </a:rPr>
              <a:t>Adriana is 17 and cares for her father who recently had a stroke. He now has limited mobility, uses a wheelchair and is receiving speech rehabilitation. As a result of caring, Adriana has been unable to focus on her education or take up any training opportunities and caring has had a huge impact on her life. Adriana also struggles to leave the house, requiring lots of support and reassurance. </a:t>
            </a:r>
          </a:p>
          <a:p>
            <a:pPr>
              <a:lnSpc>
                <a:spcPct val="107000"/>
              </a:lnSpc>
              <a:spcAft>
                <a:spcPts val="800"/>
              </a:spcAft>
            </a:pPr>
            <a:endParaRPr lang="en-GB" sz="1800" dirty="0">
              <a:effectLst/>
              <a:latin typeface="Arial" panose="020B0604020202020204" pitchFamily="34" charset="0"/>
              <a:ea typeface="Calibri" panose="020F050202020403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rPr>
              <a:t>But thanks to support from her local Carers Trust Network Partner, Adriana has been having one-to-one sessions with her support worker. This has helped Adriana establish the next steps with her education and is improving her confidence and self-esteem. Adriana is also gradually meeting other young adult carers through social activities. This has improved Adriana’s mental health. </a:t>
            </a:r>
          </a:p>
          <a:p>
            <a:pPr>
              <a:lnSpc>
                <a:spcPct val="107000"/>
              </a:lnSpc>
              <a:spcAft>
                <a:spcPts val="800"/>
              </a:spcAft>
            </a:pPr>
            <a:endParaRPr lang="en-GB" sz="1800" dirty="0">
              <a:effectLst/>
              <a:latin typeface="Arial" panose="020B0604020202020204" pitchFamily="34" charset="0"/>
              <a:ea typeface="Calibri" panose="020F050202020403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rPr>
              <a:t>Adriana said </a:t>
            </a:r>
            <a:r>
              <a:rPr lang="en-GB" sz="1800" i="1" dirty="0">
                <a:effectLst/>
                <a:latin typeface="Arial" panose="020B0604020202020204" pitchFamily="34" charset="0"/>
                <a:ea typeface="Calibri" panose="020F0502020204030204" pitchFamily="34" charset="0"/>
              </a:rPr>
              <a:t>“ I feel like a different person…it has helped me feel so much more confident and happier, I have enrolled in college and start in September.”</a:t>
            </a:r>
          </a:p>
          <a:p>
            <a:pPr>
              <a:lnSpc>
                <a:spcPct val="115000"/>
              </a:lnSpc>
            </a:pPr>
            <a:endParaRPr lang="en-GB" sz="1800" b="1" dirty="0">
              <a:solidFill>
                <a:srgbClr val="FFFFFF"/>
              </a:solidFill>
              <a:effectLst/>
              <a:latin typeface="Arial" panose="020B060402020202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1941BD30-4B3F-4939-B9EF-CC0447EC1A3F}" type="slidenum">
              <a:rPr lang="en-GB" smtClean="0"/>
              <a:t>6</a:t>
            </a:fld>
            <a:endParaRPr lang="en-GB"/>
          </a:p>
        </p:txBody>
      </p:sp>
    </p:spTree>
    <p:extLst>
      <p:ext uri="{BB962C8B-B14F-4D97-AF65-F5344CB8AC3E}">
        <p14:creationId xmlns:p14="http://schemas.microsoft.com/office/powerpoint/2010/main" val="1691927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Calibri" panose="020F0502020204030204" pitchFamily="34" charset="0"/>
              <a:buNone/>
              <a:tabLst>
                <a:tab pos="457200" algn="l"/>
              </a:tabLst>
            </a:pPr>
            <a:r>
              <a:rPr lang="en-GB" sz="1800" b="1" dirty="0">
                <a:effectLst/>
                <a:latin typeface="Arial" panose="020B0604020202020204" pitchFamily="34" charset="0"/>
                <a:ea typeface="Calibri" panose="020F0502020204030204" pitchFamily="34" charset="0"/>
                <a:cs typeface="Times New Roman" panose="02020603050405020304" pitchFamily="18" charset="0"/>
              </a:rPr>
              <a:t>How you can help make a difference for young carers:</a:t>
            </a:r>
          </a:p>
          <a:p>
            <a:pPr marL="0" lvl="0" indent="0">
              <a:lnSpc>
                <a:spcPct val="107000"/>
              </a:lnSpc>
              <a:spcAft>
                <a:spcPts val="800"/>
              </a:spcAft>
              <a:buFont typeface="Calibri" panose="020F0502020204030204" pitchFamily="34" charset="0"/>
              <a:buNone/>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Getting involved in a fundraising event or challenge or making a donation, will help us to continue supporting young carers. Every penny you raise will help to make life easier for young carers: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£50 could</a:t>
            </a:r>
            <a:r>
              <a:rPr lang="en-US" sz="2800" b="0" i="0" dirty="0">
                <a:solidFill>
                  <a:srgbClr val="000000"/>
                </a:solidFill>
                <a:effectLst/>
                <a:latin typeface="Rubik" panose="00000500000000000000" pitchFamily="2" charset="-79"/>
                <a:cs typeface="Rubik" panose="00000500000000000000" pitchFamily="2" charset="-79"/>
              </a:rPr>
              <a:t> </a:t>
            </a:r>
            <a:r>
              <a:rPr lang="en-US" sz="1800" b="0" i="0" dirty="0">
                <a:solidFill>
                  <a:srgbClr val="000000"/>
                </a:solidFill>
                <a:effectLst/>
                <a:latin typeface="Rubik" panose="00000500000000000000" pitchFamily="2" charset="-79"/>
              </a:rPr>
              <a:t>provide 2 young carers with a place at a Carers Trust local carers service, where they can take part in an activity, develop a support network, and make new friends. </a:t>
            </a:r>
          </a:p>
          <a:p>
            <a:pPr marL="342900" lvl="0" indent="-342900">
              <a:lnSpc>
                <a:spcPct val="107000"/>
              </a:lnSpc>
              <a:spcAft>
                <a:spcPts val="800"/>
              </a:spcAft>
              <a:buFont typeface="Calibri" panose="020F050202020403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£100 c</a:t>
            </a:r>
            <a:r>
              <a:rPr lang="en-US" sz="2800" b="0" i="0" dirty="0">
                <a:solidFill>
                  <a:srgbClr val="000000"/>
                </a:solidFill>
                <a:effectLst/>
                <a:latin typeface="Rubik" panose="00000500000000000000" pitchFamily="2" charset="-79"/>
                <a:cs typeface="Rubik" panose="00000500000000000000" pitchFamily="2" charset="-79"/>
              </a:rPr>
              <a:t>ould help a young carer access online 1:1 support from a support worker. This is essential for young carers feeling overwhelmed with the pressures of caring and can help them find a balance between their caring role and their education. </a:t>
            </a:r>
          </a:p>
          <a:p>
            <a:pPr marL="342900" lvl="0" indent="-342900">
              <a:lnSpc>
                <a:spcPct val="107000"/>
              </a:lnSpc>
              <a:spcAft>
                <a:spcPts val="800"/>
              </a:spcAft>
              <a:buFont typeface="Calibri" panose="020F050202020403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£250 could fund a laptop or tablet to help a young carer not fall behind on their homework and for them to stay connected to their friends. </a:t>
            </a:r>
          </a:p>
          <a:p>
            <a:pPr marL="342900" lvl="0" indent="-342900">
              <a:lnSpc>
                <a:spcPct val="107000"/>
              </a:lnSpc>
              <a:spcAft>
                <a:spcPts val="800"/>
              </a:spcAft>
              <a:buFont typeface="Calibri" panose="020F050202020403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£500 could</a:t>
            </a:r>
            <a:r>
              <a:rPr lang="en-US" sz="1800" b="0" i="0" dirty="0">
                <a:solidFill>
                  <a:srgbClr val="000000"/>
                </a:solidFill>
                <a:effectLst/>
                <a:latin typeface="Rubik" panose="00000500000000000000" pitchFamily="2" charset="-79"/>
              </a:rPr>
              <a:t> fund a day trip for 5 young carers, helping to reduce their loneliness and isolation, and providing an opportunity to have some respite from their caring role.</a:t>
            </a:r>
            <a:endParaRPr lang="en-US" sz="1800" b="0" i="0" dirty="0">
              <a:solidFill>
                <a:srgbClr val="000000"/>
              </a:solidFill>
              <a:effectLst/>
              <a:latin typeface="Rubik" panose="00000500000000000000" pitchFamily="2" charset="-79"/>
              <a:cs typeface="Rubik" panose="00000500000000000000" pitchFamily="2" charset="-79"/>
            </a:endParaRPr>
          </a:p>
          <a:p>
            <a:pPr marL="342900" lvl="0" indent="-342900">
              <a:lnSpc>
                <a:spcPct val="107000"/>
              </a:lnSpc>
              <a:spcAft>
                <a:spcPts val="800"/>
              </a:spcAft>
              <a:buFont typeface="Calibri" panose="020F050202020403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£1000 c</a:t>
            </a:r>
            <a:r>
              <a:rPr lang="en-US" sz="2800" b="0" i="0" dirty="0">
                <a:solidFill>
                  <a:srgbClr val="000000"/>
                </a:solidFill>
                <a:effectLst/>
                <a:latin typeface="Rubik" panose="00000500000000000000" pitchFamily="2" charset="-79"/>
                <a:cs typeface="Rubik" panose="00000500000000000000" pitchFamily="2" charset="-79"/>
              </a:rPr>
              <a:t>ould help 60 young carers participate in virtual peer support groups, bringing them together in a safe space with other young carers, so they can build friendships and their future aspirations</a:t>
            </a:r>
          </a:p>
          <a:p>
            <a:pPr marL="342900" lvl="0" indent="-342900">
              <a:lnSpc>
                <a:spcPct val="107000"/>
              </a:lnSpc>
              <a:spcAft>
                <a:spcPts val="800"/>
              </a:spcAft>
              <a:buFont typeface="Calibri" panose="020F0502020204030204" pitchFamily="34" charset="0"/>
              <a:buChar char="-"/>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You can also help us to raise awareness of young carers on social media &amp; within your networks. By talking about young carers and the work we do at Carers Trust, either face to face or on social media, you can help us reach even more carers.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dirty="0"/>
          </a:p>
        </p:txBody>
      </p:sp>
      <p:sp>
        <p:nvSpPr>
          <p:cNvPr id="4" name="Slide Number Placeholder 3"/>
          <p:cNvSpPr>
            <a:spLocks noGrp="1"/>
          </p:cNvSpPr>
          <p:nvPr>
            <p:ph type="sldNum" sz="quarter" idx="5"/>
          </p:nvPr>
        </p:nvSpPr>
        <p:spPr/>
        <p:txBody>
          <a:bodyPr/>
          <a:lstStyle/>
          <a:p>
            <a:fld id="{1941BD30-4B3F-4939-B9EF-CC0447EC1A3F}" type="slidenum">
              <a:rPr lang="en-GB" smtClean="0"/>
              <a:t>7</a:t>
            </a:fld>
            <a:endParaRPr lang="en-GB"/>
          </a:p>
        </p:txBody>
      </p:sp>
    </p:spTree>
    <p:extLst>
      <p:ext uri="{BB962C8B-B14F-4D97-AF65-F5344CB8AC3E}">
        <p14:creationId xmlns:p14="http://schemas.microsoft.com/office/powerpoint/2010/main" val="311841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 hope this presentation has given you an overview of who young carers are, and how you can help support them. Thank you so much for your time today. Let’s open it up for questions.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941BD30-4B3F-4939-B9EF-CC0447EC1A3F}" type="slidenum">
              <a:rPr lang="en-GB" smtClean="0"/>
              <a:t>8</a:t>
            </a:fld>
            <a:endParaRPr lang="en-GB"/>
          </a:p>
        </p:txBody>
      </p:sp>
    </p:spTree>
    <p:extLst>
      <p:ext uri="{BB962C8B-B14F-4D97-AF65-F5344CB8AC3E}">
        <p14:creationId xmlns:p14="http://schemas.microsoft.com/office/powerpoint/2010/main" val="2847667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CE63CEA-74CC-49EB-99D6-A0F4E68EF96B}"/>
              </a:ext>
            </a:extLst>
          </p:cNvPr>
          <p:cNvSpPr/>
          <p:nvPr userDrawn="1"/>
        </p:nvSpPr>
        <p:spPr>
          <a:xfrm>
            <a:off x="0" y="0"/>
            <a:ext cx="12192000" cy="6858000"/>
          </a:xfrm>
          <a:prstGeom prst="rect">
            <a:avLst/>
          </a:prstGeom>
          <a:solidFill>
            <a:srgbClr val="1FA1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p>
        </p:txBody>
      </p:sp>
      <p:sp>
        <p:nvSpPr>
          <p:cNvPr id="9" name="Title 8">
            <a:extLst>
              <a:ext uri="{FF2B5EF4-FFF2-40B4-BE49-F238E27FC236}">
                <a16:creationId xmlns:a16="http://schemas.microsoft.com/office/drawing/2014/main" id="{07A884BD-CC9A-42BD-AA69-E3D753CD043A}"/>
              </a:ext>
            </a:extLst>
          </p:cNvPr>
          <p:cNvSpPr>
            <a:spLocks noGrp="1"/>
          </p:cNvSpPr>
          <p:nvPr>
            <p:ph type="title" hasCustomPrompt="1"/>
          </p:nvPr>
        </p:nvSpPr>
        <p:spPr>
          <a:xfrm>
            <a:off x="423863" y="3429000"/>
            <a:ext cx="10515600" cy="86734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Presentation title</a:t>
            </a:r>
            <a:endParaRPr lang="en-GB" dirty="0"/>
          </a:p>
        </p:txBody>
      </p:sp>
      <p:sp>
        <p:nvSpPr>
          <p:cNvPr id="11" name="Text Placeholder 10">
            <a:extLst>
              <a:ext uri="{FF2B5EF4-FFF2-40B4-BE49-F238E27FC236}">
                <a16:creationId xmlns:a16="http://schemas.microsoft.com/office/drawing/2014/main" id="{96A4E2BC-7279-48CD-8A51-7ECE8A0F2B86}"/>
              </a:ext>
            </a:extLst>
          </p:cNvPr>
          <p:cNvSpPr>
            <a:spLocks noGrp="1"/>
          </p:cNvSpPr>
          <p:nvPr>
            <p:ph type="body" sz="quarter" idx="10" hasCustomPrompt="1"/>
          </p:nvPr>
        </p:nvSpPr>
        <p:spPr>
          <a:xfrm>
            <a:off x="423863" y="4367384"/>
            <a:ext cx="7073900" cy="626608"/>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GB" dirty="0"/>
              <a:t>Name of presenter, job title</a:t>
            </a:r>
          </a:p>
        </p:txBody>
      </p:sp>
      <p:sp>
        <p:nvSpPr>
          <p:cNvPr id="12" name="TextBox 6">
            <a:extLst>
              <a:ext uri="{FF2B5EF4-FFF2-40B4-BE49-F238E27FC236}">
                <a16:creationId xmlns:a16="http://schemas.microsoft.com/office/drawing/2014/main" id="{277834ED-32F8-4455-B092-B43015BF64F9}"/>
              </a:ext>
            </a:extLst>
          </p:cNvPr>
          <p:cNvSpPr txBox="1">
            <a:spLocks noChangeArrowheads="1"/>
          </p:cNvSpPr>
          <p:nvPr userDrawn="1"/>
        </p:nvSpPr>
        <p:spPr bwMode="auto">
          <a:xfrm>
            <a:off x="9353047" y="377408"/>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3" name="Picture 12" descr="A picture containing drawing&#10;&#10;Description automatically generated">
            <a:extLst>
              <a:ext uri="{FF2B5EF4-FFF2-40B4-BE49-F238E27FC236}">
                <a16:creationId xmlns:a16="http://schemas.microsoft.com/office/drawing/2014/main" id="{905BDD6F-6415-4DF4-B6D4-17A8025E0B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8333" y="969406"/>
            <a:ext cx="541282" cy="541282"/>
          </a:xfrm>
          <a:prstGeom prst="rect">
            <a:avLst/>
          </a:prstGeom>
        </p:spPr>
      </p:pic>
      <p:sp>
        <p:nvSpPr>
          <p:cNvPr id="14" name="TextBox 6">
            <a:extLst>
              <a:ext uri="{FF2B5EF4-FFF2-40B4-BE49-F238E27FC236}">
                <a16:creationId xmlns:a16="http://schemas.microsoft.com/office/drawing/2014/main" id="{DF233D98-7AA6-48BD-A585-2C9A39FBD3DC}"/>
              </a:ext>
            </a:extLst>
          </p:cNvPr>
          <p:cNvSpPr txBox="1">
            <a:spLocks noChangeArrowheads="1"/>
          </p:cNvSpPr>
          <p:nvPr userDrawn="1"/>
        </p:nvSpPr>
        <p:spPr bwMode="auto">
          <a:xfrm>
            <a:off x="9353047" y="969406"/>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5" name="Picture 14" descr="A picture containing drawing&#10;&#10;Description automatically generated">
            <a:extLst>
              <a:ext uri="{FF2B5EF4-FFF2-40B4-BE49-F238E27FC236}">
                <a16:creationId xmlns:a16="http://schemas.microsoft.com/office/drawing/2014/main" id="{2B2CD21B-AA6E-4279-9EF1-5AAD90E9DC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6525" y="1646514"/>
            <a:ext cx="540135" cy="540135"/>
          </a:xfrm>
          <a:prstGeom prst="rect">
            <a:avLst/>
          </a:prstGeom>
        </p:spPr>
      </p:pic>
      <p:sp>
        <p:nvSpPr>
          <p:cNvPr id="16" name="TextBox 6">
            <a:extLst>
              <a:ext uri="{FF2B5EF4-FFF2-40B4-BE49-F238E27FC236}">
                <a16:creationId xmlns:a16="http://schemas.microsoft.com/office/drawing/2014/main" id="{1AA333E1-5BEC-4CDA-9E02-DA70889CB002}"/>
              </a:ext>
            </a:extLst>
          </p:cNvPr>
          <p:cNvSpPr txBox="1">
            <a:spLocks noChangeArrowheads="1"/>
          </p:cNvSpPr>
          <p:nvPr userDrawn="1"/>
        </p:nvSpPr>
        <p:spPr bwMode="auto">
          <a:xfrm>
            <a:off x="9353047" y="1630182"/>
            <a:ext cx="2611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7" name="Picture 16" descr="A picture containing ax, bird&#10;&#10;Description automatically generated">
            <a:extLst>
              <a:ext uri="{FF2B5EF4-FFF2-40B4-BE49-F238E27FC236}">
                <a16:creationId xmlns:a16="http://schemas.microsoft.com/office/drawing/2014/main" id="{4AC8D599-86C1-435C-B60B-91A985333D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4517" y="218159"/>
            <a:ext cx="1828914" cy="802938"/>
          </a:xfrm>
          <a:prstGeom prst="rect">
            <a:avLst/>
          </a:prstGeom>
        </p:spPr>
      </p:pic>
      <p:sp>
        <p:nvSpPr>
          <p:cNvPr id="19" name="Text Placeholder 18">
            <a:extLst>
              <a:ext uri="{FF2B5EF4-FFF2-40B4-BE49-F238E27FC236}">
                <a16:creationId xmlns:a16="http://schemas.microsoft.com/office/drawing/2014/main" id="{FB506257-9E5A-4925-A4BA-3C3DDF922330}"/>
              </a:ext>
            </a:extLst>
          </p:cNvPr>
          <p:cNvSpPr>
            <a:spLocks noGrp="1"/>
          </p:cNvSpPr>
          <p:nvPr>
            <p:ph type="body" sz="quarter" idx="11" hasCustomPrompt="1"/>
          </p:nvPr>
        </p:nvSpPr>
        <p:spPr>
          <a:xfrm>
            <a:off x="423863" y="5022489"/>
            <a:ext cx="5207000" cy="829377"/>
          </a:xfrm>
          <a:prstGeom prst="rect">
            <a:avLst/>
          </a:prstGeom>
        </p:spPr>
        <p:txBody>
          <a:bodyPr/>
          <a:lstStyle>
            <a:lvl1pPr marL="0" indent="0">
              <a:buNone/>
              <a:defRPr sz="2000" i="1">
                <a:solidFill>
                  <a:schemeClr val="bg1"/>
                </a:solidFill>
                <a:latin typeface="Arial" panose="020B0604020202020204" pitchFamily="34" charset="0"/>
                <a:cs typeface="Arial" panose="020B0604020202020204" pitchFamily="34" charset="0"/>
              </a:defRPr>
            </a:lvl1pPr>
          </a:lstStyle>
          <a:p>
            <a:pPr lvl="0"/>
            <a:r>
              <a:rPr lang="en-GB" dirty="0"/>
              <a:t>Presentation hashtag</a:t>
            </a:r>
          </a:p>
          <a:p>
            <a:pPr lvl="0"/>
            <a:r>
              <a:rPr lang="en-GB" dirty="0"/>
              <a:t>Twitter handle</a:t>
            </a:r>
          </a:p>
        </p:txBody>
      </p:sp>
      <p:sp>
        <p:nvSpPr>
          <p:cNvPr id="21" name="TextBox 7">
            <a:extLst>
              <a:ext uri="{FF2B5EF4-FFF2-40B4-BE49-F238E27FC236}">
                <a16:creationId xmlns:a16="http://schemas.microsoft.com/office/drawing/2014/main" id="{4905BE84-5486-48CB-8FEA-30673D2A55EB}"/>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Arial" panose="020B0604020202020204" pitchFamily="34" charset="0"/>
                <a:cs typeface="Arial" panose="020B0604020202020204" pitchFamily="34" charset="0"/>
              </a:rPr>
              <a:t>© Carers Trust</a:t>
            </a:r>
          </a:p>
        </p:txBody>
      </p:sp>
      <p:sp>
        <p:nvSpPr>
          <p:cNvPr id="22" name="TextBox 8">
            <a:extLst>
              <a:ext uri="{FF2B5EF4-FFF2-40B4-BE49-F238E27FC236}">
                <a16:creationId xmlns:a16="http://schemas.microsoft.com/office/drawing/2014/main" id="{35A51C5C-02A9-4041-96BE-A0ACBB74918D}"/>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Arial" panose="020B0604020202020204" pitchFamily="34" charset="0"/>
                <a:cs typeface="Arial" panose="020B0604020202020204" pitchFamily="34" charset="0"/>
              </a:rPr>
              <a:t>carers.org</a:t>
            </a:r>
          </a:p>
        </p:txBody>
      </p:sp>
      <p:pic>
        <p:nvPicPr>
          <p:cNvPr id="23" name="Picture 9">
            <a:extLst>
              <a:ext uri="{FF2B5EF4-FFF2-40B4-BE49-F238E27FC236}">
                <a16:creationId xmlns:a16="http://schemas.microsoft.com/office/drawing/2014/main" id="{6C88FCAE-BBD7-4A07-96D5-BD5DB85B130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01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slide 1">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A1D801D4-06C9-4B69-8C0B-B1E7FE1F04DF}"/>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Arial" panose="020B0604020202020204" pitchFamily="34" charset="0"/>
                <a:cs typeface="Arial" panose="020B0604020202020204" pitchFamily="34" charset="0"/>
              </a:rPr>
              <a:t>© Carers Trust</a:t>
            </a:r>
          </a:p>
        </p:txBody>
      </p:sp>
      <p:sp>
        <p:nvSpPr>
          <p:cNvPr id="7" name="TextBox 8">
            <a:extLst>
              <a:ext uri="{FF2B5EF4-FFF2-40B4-BE49-F238E27FC236}">
                <a16:creationId xmlns:a16="http://schemas.microsoft.com/office/drawing/2014/main" id="{8352510C-6E9B-4494-8B78-9C2C0864FC8C}"/>
              </a:ext>
            </a:extLst>
          </p:cNvPr>
          <p:cNvSpPr txBox="1">
            <a:spLocks noChangeArrowheads="1"/>
          </p:cNvSpPr>
          <p:nvPr userDrawn="1"/>
        </p:nvSpPr>
        <p:spPr bwMode="auto">
          <a:xfrm>
            <a:off x="-2779349" y="6301014"/>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Rubik Medium" panose="00000600000000000000" pitchFamily="2" charset="-79"/>
                <a:cs typeface="Rubik Medium" panose="00000600000000000000" pitchFamily="2" charset="-79"/>
              </a:rPr>
              <a:t>carers.org</a:t>
            </a:r>
          </a:p>
        </p:txBody>
      </p:sp>
      <p:pic>
        <p:nvPicPr>
          <p:cNvPr id="8" name="Picture 2" descr="A picture containing plate&#10;&#10;Description automatically generated">
            <a:extLst>
              <a:ext uri="{FF2B5EF4-FFF2-40B4-BE49-F238E27FC236}">
                <a16:creationId xmlns:a16="http://schemas.microsoft.com/office/drawing/2014/main" id="{841FC968-5DDC-4EF3-BF88-204005F505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a:extLst>
              <a:ext uri="{FF2B5EF4-FFF2-40B4-BE49-F238E27FC236}">
                <a16:creationId xmlns:a16="http://schemas.microsoft.com/office/drawing/2014/main" id="{2369130F-B630-4BA3-95B3-02C279B03442}"/>
              </a:ext>
            </a:extLst>
          </p:cNvPr>
          <p:cNvSpPr>
            <a:spLocks noGrp="1"/>
          </p:cNvSpPr>
          <p:nvPr>
            <p:ph type="pic" sz="quarter" idx="10"/>
          </p:nvPr>
        </p:nvSpPr>
        <p:spPr>
          <a:xfrm>
            <a:off x="5786438" y="0"/>
            <a:ext cx="6405562" cy="6858000"/>
          </a:xfrm>
          <a:prstGeom prst="rect">
            <a:avLst/>
          </a:prstGeom>
        </p:spPr>
        <p:txBody>
          <a:bodyPr/>
          <a:lstStyle>
            <a:lvl1pPr marL="0" indent="0">
              <a:buNone/>
              <a:defRPr>
                <a:solidFill>
                  <a:srgbClr val="152F4E"/>
                </a:solidFill>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12" name="Text Placeholder 11">
            <a:extLst>
              <a:ext uri="{FF2B5EF4-FFF2-40B4-BE49-F238E27FC236}">
                <a16:creationId xmlns:a16="http://schemas.microsoft.com/office/drawing/2014/main" id="{1C0A5736-AA19-4095-B0C7-37EB91D65A7B}"/>
              </a:ext>
            </a:extLst>
          </p:cNvPr>
          <p:cNvSpPr>
            <a:spLocks noGrp="1"/>
          </p:cNvSpPr>
          <p:nvPr>
            <p:ph type="body" sz="quarter" idx="11"/>
          </p:nvPr>
        </p:nvSpPr>
        <p:spPr>
          <a:xfrm>
            <a:off x="401638" y="1609725"/>
            <a:ext cx="4816475" cy="4408488"/>
          </a:xfrm>
          <a:prstGeom prst="rect">
            <a:avLst/>
          </a:prstGeom>
        </p:spPr>
        <p:txBody>
          <a:bodyPr/>
          <a:lstStyle>
            <a:lvl1pPr marL="0" indent="0">
              <a:buNone/>
              <a:defRPr sz="2400">
                <a:solidFill>
                  <a:srgbClr val="152F4E"/>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99127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slide 2">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28EB6D3F-53ED-4DD0-A1F9-CEFE06B7D010}"/>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Arial" panose="020B0604020202020204" pitchFamily="34" charset="0"/>
                <a:cs typeface="Arial" panose="020B0604020202020204" pitchFamily="34" charset="0"/>
              </a:rPr>
              <a:t>© Carers Trust</a:t>
            </a:r>
          </a:p>
        </p:txBody>
      </p:sp>
      <p:sp>
        <p:nvSpPr>
          <p:cNvPr id="8" name="TextBox 8">
            <a:extLst>
              <a:ext uri="{FF2B5EF4-FFF2-40B4-BE49-F238E27FC236}">
                <a16:creationId xmlns:a16="http://schemas.microsoft.com/office/drawing/2014/main" id="{F682B30C-AA34-4D62-9433-5CE3212DEA52}"/>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Arial" panose="020B0604020202020204" pitchFamily="34" charset="0"/>
                <a:cs typeface="Arial" panose="020B0604020202020204" pitchFamily="34" charset="0"/>
              </a:rPr>
              <a:t>carers.org</a:t>
            </a:r>
          </a:p>
        </p:txBody>
      </p:sp>
      <p:pic>
        <p:nvPicPr>
          <p:cNvPr id="9" name="Picture 2" descr="A picture containing plate&#10;&#10;Description automatically generated">
            <a:extLst>
              <a:ext uri="{FF2B5EF4-FFF2-40B4-BE49-F238E27FC236}">
                <a16:creationId xmlns:a16="http://schemas.microsoft.com/office/drawing/2014/main" id="{8D2AE08D-D19E-4522-BA07-4EC5B4E2B4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10">
            <a:extLst>
              <a:ext uri="{FF2B5EF4-FFF2-40B4-BE49-F238E27FC236}">
                <a16:creationId xmlns:a16="http://schemas.microsoft.com/office/drawing/2014/main" id="{3314EE7D-BF65-4A65-A4FA-4820555C80EE}"/>
              </a:ext>
            </a:extLst>
          </p:cNvPr>
          <p:cNvSpPr>
            <a:spLocks noGrp="1"/>
          </p:cNvSpPr>
          <p:nvPr>
            <p:ph type="pic" sz="quarter" idx="10" hasCustomPrompt="1"/>
          </p:nvPr>
        </p:nvSpPr>
        <p:spPr>
          <a:xfrm>
            <a:off x="723901" y="1746912"/>
            <a:ext cx="10726572" cy="4244455"/>
          </a:xfrm>
          <a:prstGeom prst="rect">
            <a:avLst/>
          </a:prstGeom>
        </p:spPr>
        <p:txBody>
          <a:bodyPr/>
          <a:lstStyle>
            <a:lvl1pPr marL="0" indent="0">
              <a:buNone/>
              <a:defRPr>
                <a:solidFill>
                  <a:srgbClr val="152F4E"/>
                </a:solidFill>
                <a:latin typeface="Arial" panose="020B0604020202020204" pitchFamily="34" charset="0"/>
                <a:cs typeface="Arial" panose="020B0604020202020204" pitchFamily="34" charset="0"/>
              </a:defRPr>
            </a:lvl1pPr>
          </a:lstStyle>
          <a:p>
            <a:r>
              <a:rPr lang="en-GB" dirty="0"/>
              <a:t>Click icon to add a photo</a:t>
            </a:r>
          </a:p>
        </p:txBody>
      </p:sp>
    </p:spTree>
    <p:extLst>
      <p:ext uri="{BB962C8B-B14F-4D97-AF65-F5344CB8AC3E}">
        <p14:creationId xmlns:p14="http://schemas.microsoft.com/office/powerpoint/2010/main" val="494108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Media Placeholder 7">
            <a:extLst>
              <a:ext uri="{FF2B5EF4-FFF2-40B4-BE49-F238E27FC236}">
                <a16:creationId xmlns:a16="http://schemas.microsoft.com/office/drawing/2014/main" id="{D2FFDD34-55A0-4E63-B57D-C6F84BC67376}"/>
              </a:ext>
            </a:extLst>
          </p:cNvPr>
          <p:cNvSpPr>
            <a:spLocks noGrp="1"/>
          </p:cNvSpPr>
          <p:nvPr>
            <p:ph type="media" sz="quarter" idx="10" hasCustomPrompt="1"/>
          </p:nvPr>
        </p:nvSpPr>
        <p:spPr>
          <a:xfrm>
            <a:off x="846445" y="1731963"/>
            <a:ext cx="10508492" cy="4109279"/>
          </a:xfrm>
          <a:prstGeom prst="rect">
            <a:avLst/>
          </a:prstGeom>
        </p:spPr>
        <p:txBody>
          <a:bodyPr/>
          <a:lstStyle>
            <a:lvl1pPr marL="0" indent="0">
              <a:buNone/>
              <a:defRPr lang="en-GB" dirty="0">
                <a:solidFill>
                  <a:srgbClr val="152F4E"/>
                </a:solidFill>
                <a:latin typeface="Arial" panose="020B0604020202020204" pitchFamily="34" charset="0"/>
                <a:cs typeface="Arial" panose="020B0604020202020204" pitchFamily="34" charset="0"/>
              </a:defRPr>
            </a:lvl1pPr>
          </a:lstStyle>
          <a:p>
            <a:r>
              <a:rPr lang="en-GB" dirty="0"/>
              <a:t>Click icon to add video</a:t>
            </a:r>
          </a:p>
        </p:txBody>
      </p:sp>
      <p:sp>
        <p:nvSpPr>
          <p:cNvPr id="9" name="TextBox 7">
            <a:extLst>
              <a:ext uri="{FF2B5EF4-FFF2-40B4-BE49-F238E27FC236}">
                <a16:creationId xmlns:a16="http://schemas.microsoft.com/office/drawing/2014/main" id="{9D4720E1-5FE5-4938-AA85-7F79C3EBDCEE}"/>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Arial" panose="020B0604020202020204" pitchFamily="34" charset="0"/>
                <a:cs typeface="Arial" panose="020B0604020202020204" pitchFamily="34" charset="0"/>
              </a:rPr>
              <a:t>© Carers Trust</a:t>
            </a:r>
          </a:p>
        </p:txBody>
      </p:sp>
      <p:sp>
        <p:nvSpPr>
          <p:cNvPr id="10" name="TextBox 8">
            <a:extLst>
              <a:ext uri="{FF2B5EF4-FFF2-40B4-BE49-F238E27FC236}">
                <a16:creationId xmlns:a16="http://schemas.microsoft.com/office/drawing/2014/main" id="{E65106C6-87E8-4E07-8B8F-63B84A905508}"/>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Arial" panose="020B0604020202020204" pitchFamily="34" charset="0"/>
                <a:cs typeface="Arial" panose="020B0604020202020204" pitchFamily="34" charset="0"/>
              </a:rPr>
              <a:t>carers.org</a:t>
            </a:r>
          </a:p>
        </p:txBody>
      </p:sp>
      <p:pic>
        <p:nvPicPr>
          <p:cNvPr id="11" name="Picture 2" descr="A picture containing plate&#10;&#10;Description automatically generated">
            <a:extLst>
              <a:ext uri="{FF2B5EF4-FFF2-40B4-BE49-F238E27FC236}">
                <a16:creationId xmlns:a16="http://schemas.microsoft.com/office/drawing/2014/main" id="{95CF9BB7-B98C-4B7B-BB26-11FA393CA5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513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CE63CEA-74CC-49EB-99D6-A0F4E68EF96B}"/>
              </a:ext>
            </a:extLst>
          </p:cNvPr>
          <p:cNvSpPr/>
          <p:nvPr userDrawn="1"/>
        </p:nvSpPr>
        <p:spPr>
          <a:xfrm>
            <a:off x="0" y="0"/>
            <a:ext cx="12192000" cy="6858000"/>
          </a:xfrm>
          <a:prstGeom prst="rect">
            <a:avLst/>
          </a:prstGeom>
          <a:solidFill>
            <a:srgbClr val="1FA1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p>
        </p:txBody>
      </p:sp>
      <p:sp>
        <p:nvSpPr>
          <p:cNvPr id="9" name="Title 8">
            <a:extLst>
              <a:ext uri="{FF2B5EF4-FFF2-40B4-BE49-F238E27FC236}">
                <a16:creationId xmlns:a16="http://schemas.microsoft.com/office/drawing/2014/main" id="{07A884BD-CC9A-42BD-AA69-E3D753CD043A}"/>
              </a:ext>
            </a:extLst>
          </p:cNvPr>
          <p:cNvSpPr>
            <a:spLocks noGrp="1"/>
          </p:cNvSpPr>
          <p:nvPr>
            <p:ph type="title" hasCustomPrompt="1"/>
          </p:nvPr>
        </p:nvSpPr>
        <p:spPr>
          <a:xfrm>
            <a:off x="423863" y="3429000"/>
            <a:ext cx="10515600" cy="86734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Presentation title</a:t>
            </a:r>
            <a:endParaRPr lang="en-GB" dirty="0"/>
          </a:p>
        </p:txBody>
      </p:sp>
      <p:sp>
        <p:nvSpPr>
          <p:cNvPr id="11" name="Text Placeholder 10">
            <a:extLst>
              <a:ext uri="{FF2B5EF4-FFF2-40B4-BE49-F238E27FC236}">
                <a16:creationId xmlns:a16="http://schemas.microsoft.com/office/drawing/2014/main" id="{96A4E2BC-7279-48CD-8A51-7ECE8A0F2B86}"/>
              </a:ext>
            </a:extLst>
          </p:cNvPr>
          <p:cNvSpPr>
            <a:spLocks noGrp="1"/>
          </p:cNvSpPr>
          <p:nvPr>
            <p:ph type="body" sz="quarter" idx="10" hasCustomPrompt="1"/>
          </p:nvPr>
        </p:nvSpPr>
        <p:spPr>
          <a:xfrm>
            <a:off x="423863" y="4367384"/>
            <a:ext cx="7073900" cy="626608"/>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GB" dirty="0"/>
              <a:t>Name of presenter, job title</a:t>
            </a:r>
          </a:p>
        </p:txBody>
      </p:sp>
      <p:sp>
        <p:nvSpPr>
          <p:cNvPr id="12" name="TextBox 6">
            <a:extLst>
              <a:ext uri="{FF2B5EF4-FFF2-40B4-BE49-F238E27FC236}">
                <a16:creationId xmlns:a16="http://schemas.microsoft.com/office/drawing/2014/main" id="{277834ED-32F8-4455-B092-B43015BF64F9}"/>
              </a:ext>
            </a:extLst>
          </p:cNvPr>
          <p:cNvSpPr txBox="1">
            <a:spLocks noChangeArrowheads="1"/>
          </p:cNvSpPr>
          <p:nvPr userDrawn="1"/>
        </p:nvSpPr>
        <p:spPr bwMode="auto">
          <a:xfrm>
            <a:off x="9353047" y="377408"/>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3" name="Picture 12" descr="A picture containing drawing&#10;&#10;Description automatically generated">
            <a:extLst>
              <a:ext uri="{FF2B5EF4-FFF2-40B4-BE49-F238E27FC236}">
                <a16:creationId xmlns:a16="http://schemas.microsoft.com/office/drawing/2014/main" id="{905BDD6F-6415-4DF4-B6D4-17A8025E0B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8333" y="969406"/>
            <a:ext cx="541282" cy="541282"/>
          </a:xfrm>
          <a:prstGeom prst="rect">
            <a:avLst/>
          </a:prstGeom>
        </p:spPr>
      </p:pic>
      <p:sp>
        <p:nvSpPr>
          <p:cNvPr id="14" name="TextBox 6">
            <a:extLst>
              <a:ext uri="{FF2B5EF4-FFF2-40B4-BE49-F238E27FC236}">
                <a16:creationId xmlns:a16="http://schemas.microsoft.com/office/drawing/2014/main" id="{DF233D98-7AA6-48BD-A585-2C9A39FBD3DC}"/>
              </a:ext>
            </a:extLst>
          </p:cNvPr>
          <p:cNvSpPr txBox="1">
            <a:spLocks noChangeArrowheads="1"/>
          </p:cNvSpPr>
          <p:nvPr userDrawn="1"/>
        </p:nvSpPr>
        <p:spPr bwMode="auto">
          <a:xfrm>
            <a:off x="9353047" y="969406"/>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5" name="Picture 14" descr="A picture containing drawing&#10;&#10;Description automatically generated">
            <a:extLst>
              <a:ext uri="{FF2B5EF4-FFF2-40B4-BE49-F238E27FC236}">
                <a16:creationId xmlns:a16="http://schemas.microsoft.com/office/drawing/2014/main" id="{2B2CD21B-AA6E-4279-9EF1-5AAD90E9DC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6525" y="1646514"/>
            <a:ext cx="540135" cy="540135"/>
          </a:xfrm>
          <a:prstGeom prst="rect">
            <a:avLst/>
          </a:prstGeom>
        </p:spPr>
      </p:pic>
      <p:sp>
        <p:nvSpPr>
          <p:cNvPr id="16" name="TextBox 6">
            <a:extLst>
              <a:ext uri="{FF2B5EF4-FFF2-40B4-BE49-F238E27FC236}">
                <a16:creationId xmlns:a16="http://schemas.microsoft.com/office/drawing/2014/main" id="{1AA333E1-5BEC-4CDA-9E02-DA70889CB002}"/>
              </a:ext>
            </a:extLst>
          </p:cNvPr>
          <p:cNvSpPr txBox="1">
            <a:spLocks noChangeArrowheads="1"/>
          </p:cNvSpPr>
          <p:nvPr userDrawn="1"/>
        </p:nvSpPr>
        <p:spPr bwMode="auto">
          <a:xfrm>
            <a:off x="9353047" y="1630182"/>
            <a:ext cx="2611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7" name="Picture 16" descr="A picture containing ax, bird&#10;&#10;Description automatically generated">
            <a:extLst>
              <a:ext uri="{FF2B5EF4-FFF2-40B4-BE49-F238E27FC236}">
                <a16:creationId xmlns:a16="http://schemas.microsoft.com/office/drawing/2014/main" id="{4AC8D599-86C1-435C-B60B-91A985333D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4517" y="218159"/>
            <a:ext cx="1828914" cy="802938"/>
          </a:xfrm>
          <a:prstGeom prst="rect">
            <a:avLst/>
          </a:prstGeom>
        </p:spPr>
      </p:pic>
      <p:sp>
        <p:nvSpPr>
          <p:cNvPr id="19" name="Text Placeholder 18">
            <a:extLst>
              <a:ext uri="{FF2B5EF4-FFF2-40B4-BE49-F238E27FC236}">
                <a16:creationId xmlns:a16="http://schemas.microsoft.com/office/drawing/2014/main" id="{FB506257-9E5A-4925-A4BA-3C3DDF922330}"/>
              </a:ext>
            </a:extLst>
          </p:cNvPr>
          <p:cNvSpPr>
            <a:spLocks noGrp="1"/>
          </p:cNvSpPr>
          <p:nvPr>
            <p:ph type="body" sz="quarter" idx="11" hasCustomPrompt="1"/>
          </p:nvPr>
        </p:nvSpPr>
        <p:spPr>
          <a:xfrm>
            <a:off x="423863" y="5022489"/>
            <a:ext cx="5207000" cy="829377"/>
          </a:xfrm>
          <a:prstGeom prst="rect">
            <a:avLst/>
          </a:prstGeom>
        </p:spPr>
        <p:txBody>
          <a:bodyPr/>
          <a:lstStyle>
            <a:lvl1pPr marL="0" indent="0">
              <a:buNone/>
              <a:defRPr sz="2000" i="1">
                <a:solidFill>
                  <a:schemeClr val="bg1"/>
                </a:solidFill>
                <a:latin typeface="Arial" panose="020B0604020202020204" pitchFamily="34" charset="0"/>
                <a:cs typeface="Arial" panose="020B0604020202020204" pitchFamily="34" charset="0"/>
              </a:defRPr>
            </a:lvl1pPr>
          </a:lstStyle>
          <a:p>
            <a:pPr lvl="0"/>
            <a:r>
              <a:rPr lang="en-GB" dirty="0"/>
              <a:t>Presentation hashtag</a:t>
            </a:r>
          </a:p>
          <a:p>
            <a:pPr lvl="0"/>
            <a:r>
              <a:rPr lang="en-GB" dirty="0"/>
              <a:t>Twitter handle</a:t>
            </a:r>
          </a:p>
        </p:txBody>
      </p:sp>
      <p:sp>
        <p:nvSpPr>
          <p:cNvPr id="21" name="TextBox 7">
            <a:extLst>
              <a:ext uri="{FF2B5EF4-FFF2-40B4-BE49-F238E27FC236}">
                <a16:creationId xmlns:a16="http://schemas.microsoft.com/office/drawing/2014/main" id="{4905BE84-5486-48CB-8FEA-30673D2A55EB}"/>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Arial" panose="020B0604020202020204" pitchFamily="34" charset="0"/>
                <a:cs typeface="Arial" panose="020B0604020202020204" pitchFamily="34" charset="0"/>
              </a:rPr>
              <a:t>© Carers Trust</a:t>
            </a:r>
          </a:p>
        </p:txBody>
      </p:sp>
      <p:sp>
        <p:nvSpPr>
          <p:cNvPr id="22" name="TextBox 8">
            <a:extLst>
              <a:ext uri="{FF2B5EF4-FFF2-40B4-BE49-F238E27FC236}">
                <a16:creationId xmlns:a16="http://schemas.microsoft.com/office/drawing/2014/main" id="{35A51C5C-02A9-4041-96BE-A0ACBB74918D}"/>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Arial" panose="020B0604020202020204" pitchFamily="34" charset="0"/>
                <a:cs typeface="Arial" panose="020B0604020202020204" pitchFamily="34" charset="0"/>
              </a:rPr>
              <a:t>carers.org</a:t>
            </a:r>
          </a:p>
        </p:txBody>
      </p:sp>
      <p:pic>
        <p:nvPicPr>
          <p:cNvPr id="23" name="Picture 9">
            <a:extLst>
              <a:ext uri="{FF2B5EF4-FFF2-40B4-BE49-F238E27FC236}">
                <a16:creationId xmlns:a16="http://schemas.microsoft.com/office/drawing/2014/main" id="{6C88FCAE-BBD7-4A07-96D5-BD5DB85B130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896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DDBD85-0214-4BCC-A38C-08EFDB34D34F}"/>
              </a:ext>
            </a:extLst>
          </p:cNvPr>
          <p:cNvSpPr/>
          <p:nvPr userDrawn="1"/>
        </p:nvSpPr>
        <p:spPr>
          <a:xfrm>
            <a:off x="0" y="0"/>
            <a:ext cx="12192000" cy="6858000"/>
          </a:xfrm>
          <a:prstGeom prst="rect">
            <a:avLst/>
          </a:prstGeom>
          <a:solidFill>
            <a:srgbClr val="152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p>
        </p:txBody>
      </p:sp>
      <p:sp>
        <p:nvSpPr>
          <p:cNvPr id="6" name="TextBox 6">
            <a:extLst>
              <a:ext uri="{FF2B5EF4-FFF2-40B4-BE49-F238E27FC236}">
                <a16:creationId xmlns:a16="http://schemas.microsoft.com/office/drawing/2014/main" id="{9DFA79A4-CA96-4ABF-A841-2460CF12AA47}"/>
              </a:ext>
            </a:extLst>
          </p:cNvPr>
          <p:cNvSpPr txBox="1">
            <a:spLocks noChangeArrowheads="1"/>
          </p:cNvSpPr>
          <p:nvPr userDrawn="1"/>
        </p:nvSpPr>
        <p:spPr bwMode="auto">
          <a:xfrm>
            <a:off x="9353047" y="377408"/>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A32627DF-4752-4772-8339-0B1EF5D342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8333" y="969406"/>
            <a:ext cx="541282" cy="541282"/>
          </a:xfrm>
          <a:prstGeom prst="rect">
            <a:avLst/>
          </a:prstGeom>
        </p:spPr>
      </p:pic>
      <p:sp>
        <p:nvSpPr>
          <p:cNvPr id="8" name="TextBox 6">
            <a:extLst>
              <a:ext uri="{FF2B5EF4-FFF2-40B4-BE49-F238E27FC236}">
                <a16:creationId xmlns:a16="http://schemas.microsoft.com/office/drawing/2014/main" id="{A8AE84C1-A1BB-4D76-B07D-7A432799B4ED}"/>
              </a:ext>
            </a:extLst>
          </p:cNvPr>
          <p:cNvSpPr txBox="1">
            <a:spLocks noChangeArrowheads="1"/>
          </p:cNvSpPr>
          <p:nvPr userDrawn="1"/>
        </p:nvSpPr>
        <p:spPr bwMode="auto">
          <a:xfrm>
            <a:off x="9353047" y="969406"/>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E33282E2-8FF0-44BC-B8E7-7FF02E1DA9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6525" y="1646514"/>
            <a:ext cx="540135" cy="540135"/>
          </a:xfrm>
          <a:prstGeom prst="rect">
            <a:avLst/>
          </a:prstGeom>
        </p:spPr>
      </p:pic>
      <p:sp>
        <p:nvSpPr>
          <p:cNvPr id="10" name="TextBox 6">
            <a:extLst>
              <a:ext uri="{FF2B5EF4-FFF2-40B4-BE49-F238E27FC236}">
                <a16:creationId xmlns:a16="http://schemas.microsoft.com/office/drawing/2014/main" id="{5177FFDE-58C9-4C1A-9B4F-2DC6E0661F6B}"/>
              </a:ext>
            </a:extLst>
          </p:cNvPr>
          <p:cNvSpPr txBox="1">
            <a:spLocks noChangeArrowheads="1"/>
          </p:cNvSpPr>
          <p:nvPr userDrawn="1"/>
        </p:nvSpPr>
        <p:spPr bwMode="auto">
          <a:xfrm>
            <a:off x="9353047" y="1630182"/>
            <a:ext cx="2611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1" name="Picture 10" descr="A picture containing ax, bird&#10;&#10;Description automatically generated">
            <a:extLst>
              <a:ext uri="{FF2B5EF4-FFF2-40B4-BE49-F238E27FC236}">
                <a16:creationId xmlns:a16="http://schemas.microsoft.com/office/drawing/2014/main" id="{7B41C4EC-6F13-4FCA-9117-B9DFA2B49E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4517" y="218159"/>
            <a:ext cx="1828914" cy="802938"/>
          </a:xfrm>
          <a:prstGeom prst="rect">
            <a:avLst/>
          </a:prstGeom>
        </p:spPr>
      </p:pic>
      <p:sp>
        <p:nvSpPr>
          <p:cNvPr id="12" name="TextBox 7">
            <a:extLst>
              <a:ext uri="{FF2B5EF4-FFF2-40B4-BE49-F238E27FC236}">
                <a16:creationId xmlns:a16="http://schemas.microsoft.com/office/drawing/2014/main" id="{BA535EF8-339E-4BE7-A8BF-614F6A291FF8}"/>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13" name="TextBox 8">
            <a:extLst>
              <a:ext uri="{FF2B5EF4-FFF2-40B4-BE49-F238E27FC236}">
                <a16:creationId xmlns:a16="http://schemas.microsoft.com/office/drawing/2014/main" id="{099E91A7-C79C-4456-B027-46710BE41E6D}"/>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pic>
        <p:nvPicPr>
          <p:cNvPr id="14" name="Picture 9">
            <a:extLst>
              <a:ext uri="{FF2B5EF4-FFF2-40B4-BE49-F238E27FC236}">
                <a16:creationId xmlns:a16="http://schemas.microsoft.com/office/drawing/2014/main" id="{B5F528BA-5AB5-466D-A8DA-18C9AA1257D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a:extLst>
              <a:ext uri="{FF2B5EF4-FFF2-40B4-BE49-F238E27FC236}">
                <a16:creationId xmlns:a16="http://schemas.microsoft.com/office/drawing/2014/main" id="{1F50FA55-A958-428A-9C44-77BE0FCBEA55}"/>
              </a:ext>
            </a:extLst>
          </p:cNvPr>
          <p:cNvSpPr>
            <a:spLocks noGrp="1"/>
          </p:cNvSpPr>
          <p:nvPr>
            <p:ph type="title" hasCustomPrompt="1"/>
          </p:nvPr>
        </p:nvSpPr>
        <p:spPr>
          <a:xfrm>
            <a:off x="423863" y="3344374"/>
            <a:ext cx="10515600" cy="88193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Presentation title</a:t>
            </a:r>
            <a:endParaRPr lang="en-GB" dirty="0"/>
          </a:p>
        </p:txBody>
      </p:sp>
      <p:sp>
        <p:nvSpPr>
          <p:cNvPr id="17" name="Text Placeholder 16">
            <a:extLst>
              <a:ext uri="{FF2B5EF4-FFF2-40B4-BE49-F238E27FC236}">
                <a16:creationId xmlns:a16="http://schemas.microsoft.com/office/drawing/2014/main" id="{CE2F2323-FB7E-403E-BB29-264B8880E148}"/>
              </a:ext>
            </a:extLst>
          </p:cNvPr>
          <p:cNvSpPr>
            <a:spLocks noGrp="1"/>
          </p:cNvSpPr>
          <p:nvPr>
            <p:ph type="body" sz="quarter" idx="10" hasCustomPrompt="1"/>
          </p:nvPr>
        </p:nvSpPr>
        <p:spPr>
          <a:xfrm>
            <a:off x="423863" y="4312182"/>
            <a:ext cx="6211887" cy="677829"/>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GB" dirty="0"/>
              <a:t>Name of presenter, job title</a:t>
            </a:r>
          </a:p>
        </p:txBody>
      </p:sp>
      <p:sp>
        <p:nvSpPr>
          <p:cNvPr id="19" name="Text Placeholder 18">
            <a:extLst>
              <a:ext uri="{FF2B5EF4-FFF2-40B4-BE49-F238E27FC236}">
                <a16:creationId xmlns:a16="http://schemas.microsoft.com/office/drawing/2014/main" id="{24A109CB-8AA2-4E85-A5A8-E9E16A83233D}"/>
              </a:ext>
            </a:extLst>
          </p:cNvPr>
          <p:cNvSpPr>
            <a:spLocks noGrp="1"/>
          </p:cNvSpPr>
          <p:nvPr>
            <p:ph type="body" sz="quarter" idx="11" hasCustomPrompt="1"/>
          </p:nvPr>
        </p:nvSpPr>
        <p:spPr>
          <a:xfrm>
            <a:off x="423863" y="4990011"/>
            <a:ext cx="6381750" cy="881934"/>
          </a:xfrm>
          <a:prstGeom prst="rect">
            <a:avLst/>
          </a:prstGeom>
        </p:spPr>
        <p:txBody>
          <a:bodyPr/>
          <a:lstStyle>
            <a:lvl1pPr marL="0" indent="0">
              <a:buNone/>
              <a:defRPr sz="2000" i="1">
                <a:solidFill>
                  <a:schemeClr val="bg1"/>
                </a:solidFill>
                <a:latin typeface="Arial" panose="020B0604020202020204" pitchFamily="34" charset="0"/>
                <a:cs typeface="Arial" panose="020B0604020202020204" pitchFamily="34" charset="0"/>
              </a:defRPr>
            </a:lvl1pPr>
          </a:lstStyle>
          <a:p>
            <a:pPr lvl="0"/>
            <a:r>
              <a:rPr lang="en-GB" dirty="0"/>
              <a:t>Presentation hashtag</a:t>
            </a:r>
          </a:p>
          <a:p>
            <a:pPr lvl="0"/>
            <a:r>
              <a:rPr lang="en-GB" dirty="0"/>
              <a:t>Twitter handle</a:t>
            </a:r>
          </a:p>
        </p:txBody>
      </p:sp>
    </p:spTree>
    <p:extLst>
      <p:ext uri="{BB962C8B-B14F-4D97-AF65-F5344CB8AC3E}">
        <p14:creationId xmlns:p14="http://schemas.microsoft.com/office/powerpoint/2010/main" val="907474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885F4A-6F95-433A-B075-1C5C6DD91608}"/>
              </a:ext>
            </a:extLst>
          </p:cNvPr>
          <p:cNvSpPr/>
          <p:nvPr userDrawn="1"/>
        </p:nvSpPr>
        <p:spPr>
          <a:xfrm>
            <a:off x="0" y="0"/>
            <a:ext cx="12192000" cy="6858000"/>
          </a:xfrm>
          <a:prstGeom prst="rect">
            <a:avLst/>
          </a:prstGeom>
          <a:solidFill>
            <a:srgbClr val="1FA1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D1F5D130-FD70-4099-9836-01E2426AE9A8}"/>
              </a:ext>
            </a:extLst>
          </p:cNvPr>
          <p:cNvSpPr>
            <a:spLocks noGrp="1"/>
          </p:cNvSpPr>
          <p:nvPr>
            <p:ph type="body" sz="quarter" idx="11" hasCustomPrompt="1"/>
          </p:nvPr>
        </p:nvSpPr>
        <p:spPr>
          <a:xfrm>
            <a:off x="443955" y="5054555"/>
            <a:ext cx="10228400" cy="993775"/>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GB" dirty="0"/>
              <a:t>Subtitle</a:t>
            </a:r>
          </a:p>
        </p:txBody>
      </p:sp>
      <p:sp>
        <p:nvSpPr>
          <p:cNvPr id="10" name="TextBox 7">
            <a:extLst>
              <a:ext uri="{FF2B5EF4-FFF2-40B4-BE49-F238E27FC236}">
                <a16:creationId xmlns:a16="http://schemas.microsoft.com/office/drawing/2014/main" id="{A50BCC55-59FA-40B1-B601-69A5808BE82E}"/>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Arial" panose="020B0604020202020204" pitchFamily="34" charset="0"/>
                <a:cs typeface="Arial" panose="020B0604020202020204" pitchFamily="34" charset="0"/>
              </a:rPr>
              <a:t>© Carers Trust</a:t>
            </a:r>
          </a:p>
        </p:txBody>
      </p:sp>
      <p:sp>
        <p:nvSpPr>
          <p:cNvPr id="11" name="TextBox 8">
            <a:extLst>
              <a:ext uri="{FF2B5EF4-FFF2-40B4-BE49-F238E27FC236}">
                <a16:creationId xmlns:a16="http://schemas.microsoft.com/office/drawing/2014/main" id="{E915CB00-3652-40EB-9381-B05D6548CC94}"/>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Arial" panose="020B0604020202020204" pitchFamily="34" charset="0"/>
                <a:cs typeface="Arial" panose="020B0604020202020204" pitchFamily="34" charset="0"/>
              </a:rPr>
              <a:t>carers.org</a:t>
            </a:r>
          </a:p>
        </p:txBody>
      </p:sp>
      <p:pic>
        <p:nvPicPr>
          <p:cNvPr id="12" name="Picture 9">
            <a:extLst>
              <a:ext uri="{FF2B5EF4-FFF2-40B4-BE49-F238E27FC236}">
                <a16:creationId xmlns:a16="http://schemas.microsoft.com/office/drawing/2014/main" id="{0AD45E53-EA63-42AE-8343-06D7A6B7F5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6">
            <a:extLst>
              <a:ext uri="{FF2B5EF4-FFF2-40B4-BE49-F238E27FC236}">
                <a16:creationId xmlns:a16="http://schemas.microsoft.com/office/drawing/2014/main" id="{D5593466-AB5C-45D2-A2A3-8FEDFE5B229C}"/>
              </a:ext>
            </a:extLst>
          </p:cNvPr>
          <p:cNvSpPr>
            <a:spLocks noGrp="1"/>
          </p:cNvSpPr>
          <p:nvPr>
            <p:ph type="body" sz="quarter" idx="12" hasCustomPrompt="1"/>
          </p:nvPr>
        </p:nvSpPr>
        <p:spPr>
          <a:xfrm>
            <a:off x="443955" y="3965984"/>
            <a:ext cx="10228400" cy="993775"/>
          </a:xfrm>
          <a:prstGeom prst="rect">
            <a:avLst/>
          </a:prstGeom>
        </p:spPr>
        <p:txBody>
          <a:bodyPr/>
          <a:lstStyle>
            <a:lvl1pPr marL="0" indent="0">
              <a:buNone/>
              <a:defRPr sz="5400">
                <a:solidFill>
                  <a:schemeClr val="bg1"/>
                </a:solidFill>
                <a:latin typeface="Arial" panose="020B0604020202020204" pitchFamily="34" charset="0"/>
                <a:cs typeface="Arial" panose="020B0604020202020204" pitchFamily="34" charset="0"/>
              </a:defRPr>
            </a:lvl1pPr>
          </a:lstStyle>
          <a:p>
            <a:pPr lvl="0"/>
            <a:r>
              <a:rPr lang="en-US" dirty="0"/>
              <a:t>Section title</a:t>
            </a:r>
            <a:endParaRPr lang="en-GB" dirty="0"/>
          </a:p>
        </p:txBody>
      </p:sp>
    </p:spTree>
    <p:extLst>
      <p:ext uri="{BB962C8B-B14F-4D97-AF65-F5344CB8AC3E}">
        <p14:creationId xmlns:p14="http://schemas.microsoft.com/office/powerpoint/2010/main" val="4288907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AC34D-7799-448A-A39C-F1A38B129D41}"/>
              </a:ext>
            </a:extLst>
          </p:cNvPr>
          <p:cNvSpPr/>
          <p:nvPr userDrawn="1"/>
        </p:nvSpPr>
        <p:spPr>
          <a:xfrm>
            <a:off x="0" y="0"/>
            <a:ext cx="12192000" cy="6858000"/>
          </a:xfrm>
          <a:prstGeom prst="rect">
            <a:avLst/>
          </a:prstGeom>
          <a:solidFill>
            <a:srgbClr val="152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p>
        </p:txBody>
      </p:sp>
      <p:sp>
        <p:nvSpPr>
          <p:cNvPr id="9" name="TextBox 7">
            <a:extLst>
              <a:ext uri="{FF2B5EF4-FFF2-40B4-BE49-F238E27FC236}">
                <a16:creationId xmlns:a16="http://schemas.microsoft.com/office/drawing/2014/main" id="{D8417A81-CFF5-4C19-97AB-4A41BBD23405}"/>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Arial" panose="020B0604020202020204" pitchFamily="34" charset="0"/>
                <a:cs typeface="Arial" panose="020B0604020202020204" pitchFamily="34" charset="0"/>
              </a:rPr>
              <a:t>© Carers Trust</a:t>
            </a:r>
          </a:p>
        </p:txBody>
      </p:sp>
      <p:sp>
        <p:nvSpPr>
          <p:cNvPr id="10" name="TextBox 8">
            <a:extLst>
              <a:ext uri="{FF2B5EF4-FFF2-40B4-BE49-F238E27FC236}">
                <a16:creationId xmlns:a16="http://schemas.microsoft.com/office/drawing/2014/main" id="{4883E92C-5A89-4104-81DA-2955C41ADBD9}"/>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Arial" panose="020B0604020202020204" pitchFamily="34" charset="0"/>
                <a:cs typeface="Arial" panose="020B0604020202020204" pitchFamily="34" charset="0"/>
              </a:rPr>
              <a:t>carers.org</a:t>
            </a:r>
          </a:p>
        </p:txBody>
      </p:sp>
      <p:pic>
        <p:nvPicPr>
          <p:cNvPr id="11" name="Picture 9">
            <a:extLst>
              <a:ext uri="{FF2B5EF4-FFF2-40B4-BE49-F238E27FC236}">
                <a16:creationId xmlns:a16="http://schemas.microsoft.com/office/drawing/2014/main" id="{AD026EE9-F1FD-4E83-9C3C-9F48F8A0B4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a:extLst>
              <a:ext uri="{FF2B5EF4-FFF2-40B4-BE49-F238E27FC236}">
                <a16:creationId xmlns:a16="http://schemas.microsoft.com/office/drawing/2014/main" id="{CA65975F-77BC-4E34-B731-164B126FE90D}"/>
              </a:ext>
            </a:extLst>
          </p:cNvPr>
          <p:cNvSpPr>
            <a:spLocks noGrp="1"/>
          </p:cNvSpPr>
          <p:nvPr>
            <p:ph type="title" hasCustomPrompt="1"/>
          </p:nvPr>
        </p:nvSpPr>
        <p:spPr>
          <a:xfrm>
            <a:off x="423863" y="4134395"/>
            <a:ext cx="10515600" cy="84255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Section title</a:t>
            </a:r>
            <a:endParaRPr lang="en-GB" dirty="0"/>
          </a:p>
        </p:txBody>
      </p:sp>
      <p:sp>
        <p:nvSpPr>
          <p:cNvPr id="14" name="Text Placeholder 13">
            <a:extLst>
              <a:ext uri="{FF2B5EF4-FFF2-40B4-BE49-F238E27FC236}">
                <a16:creationId xmlns:a16="http://schemas.microsoft.com/office/drawing/2014/main" id="{406C7B81-AA6F-4F28-8259-2D6B543B0C90}"/>
              </a:ext>
            </a:extLst>
          </p:cNvPr>
          <p:cNvSpPr>
            <a:spLocks noGrp="1"/>
          </p:cNvSpPr>
          <p:nvPr>
            <p:ph type="body" sz="quarter" idx="10" hasCustomPrompt="1"/>
          </p:nvPr>
        </p:nvSpPr>
        <p:spPr>
          <a:xfrm>
            <a:off x="423863" y="5060224"/>
            <a:ext cx="8020866" cy="987879"/>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GB" dirty="0"/>
              <a:t>Subtitle</a:t>
            </a:r>
          </a:p>
        </p:txBody>
      </p:sp>
    </p:spTree>
    <p:extLst>
      <p:ext uri="{BB962C8B-B14F-4D97-AF65-F5344CB8AC3E}">
        <p14:creationId xmlns:p14="http://schemas.microsoft.com/office/powerpoint/2010/main" val="2594599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BC57E6-17E4-41F7-8F37-34A74ACD6F49}"/>
              </a:ext>
            </a:extLst>
          </p:cNvPr>
          <p:cNvSpPr/>
          <p:nvPr userDrawn="1"/>
        </p:nvSpPr>
        <p:spPr>
          <a:xfrm>
            <a:off x="0" y="0"/>
            <a:ext cx="12192000" cy="6858000"/>
          </a:xfrm>
          <a:prstGeom prst="rect">
            <a:avLst/>
          </a:prstGeom>
          <a:solidFill>
            <a:srgbClr val="1FA1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0" name="TextBox 7">
            <a:extLst>
              <a:ext uri="{FF2B5EF4-FFF2-40B4-BE49-F238E27FC236}">
                <a16:creationId xmlns:a16="http://schemas.microsoft.com/office/drawing/2014/main" id="{7F12A92A-8E59-4EF2-912F-11D867628CBA}"/>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Arial" panose="020B0604020202020204" pitchFamily="34" charset="0"/>
                <a:cs typeface="Arial" panose="020B0604020202020204" pitchFamily="34" charset="0"/>
              </a:rPr>
              <a:t>© Carers Trust</a:t>
            </a:r>
          </a:p>
        </p:txBody>
      </p:sp>
      <p:sp>
        <p:nvSpPr>
          <p:cNvPr id="11" name="TextBox 8">
            <a:extLst>
              <a:ext uri="{FF2B5EF4-FFF2-40B4-BE49-F238E27FC236}">
                <a16:creationId xmlns:a16="http://schemas.microsoft.com/office/drawing/2014/main" id="{85FB7554-D2C9-48CC-8A56-BD507C2A2DE4}"/>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chemeClr val="bg1"/>
                </a:solidFill>
                <a:latin typeface="Arial" panose="020B0604020202020204" pitchFamily="34" charset="0"/>
                <a:cs typeface="Arial" panose="020B0604020202020204" pitchFamily="34" charset="0"/>
              </a:rPr>
              <a:t>carers.org</a:t>
            </a:r>
          </a:p>
        </p:txBody>
      </p:sp>
      <p:pic>
        <p:nvPicPr>
          <p:cNvPr id="12" name="Picture 9">
            <a:extLst>
              <a:ext uri="{FF2B5EF4-FFF2-40B4-BE49-F238E27FC236}">
                <a16:creationId xmlns:a16="http://schemas.microsoft.com/office/drawing/2014/main" id="{F89E2B1E-8FA3-493A-8AB5-D2F0A71A09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1C083E6C-C4F3-433B-8106-F80E239AB985}"/>
              </a:ext>
            </a:extLst>
          </p:cNvPr>
          <p:cNvSpPr txBox="1"/>
          <p:nvPr userDrawn="1"/>
        </p:nvSpPr>
        <p:spPr>
          <a:xfrm>
            <a:off x="423863" y="5642289"/>
            <a:ext cx="8746435" cy="830997"/>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 Carers Trust 2020 - Carers Trust is a registered charity in England and Wales (1145181) and in Scotland (SC042870).</a:t>
            </a:r>
          </a:p>
          <a:p>
            <a:r>
              <a:rPr lang="en-US" sz="1200" dirty="0">
                <a:solidFill>
                  <a:schemeClr val="bg1"/>
                </a:solidFill>
                <a:latin typeface="Arial" panose="020B0604020202020204" pitchFamily="34" charset="0"/>
                <a:cs typeface="Arial" panose="020B0604020202020204" pitchFamily="34" charset="0"/>
              </a:rPr>
              <a:t>Registered as a company limited by guarantee in England and Wales No. 7697170.</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Registered office: Carers Trust, Unit 101, 164-180 Union Street, London SE1 0LH.</a:t>
            </a:r>
          </a:p>
          <a:p>
            <a:endParaRPr lang="en-GB" sz="1200" dirty="0">
              <a:solidFill>
                <a:schemeClr val="bg1"/>
              </a:solidFill>
              <a:latin typeface="Arial" panose="020B0604020202020204" pitchFamily="34" charset="0"/>
              <a:cs typeface="Arial" panose="020B0604020202020204" pitchFamily="34" charset="0"/>
            </a:endParaRPr>
          </a:p>
        </p:txBody>
      </p:sp>
      <p:sp>
        <p:nvSpPr>
          <p:cNvPr id="14" name="TextBox 6">
            <a:extLst>
              <a:ext uri="{FF2B5EF4-FFF2-40B4-BE49-F238E27FC236}">
                <a16:creationId xmlns:a16="http://schemas.microsoft.com/office/drawing/2014/main" id="{31E015A6-8698-45B3-BD09-694FA272CED4}"/>
              </a:ext>
            </a:extLst>
          </p:cNvPr>
          <p:cNvSpPr txBox="1">
            <a:spLocks noChangeArrowheads="1"/>
          </p:cNvSpPr>
          <p:nvPr userDrawn="1"/>
        </p:nvSpPr>
        <p:spPr bwMode="auto">
          <a:xfrm>
            <a:off x="9366110" y="3212048"/>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5" name="Picture 14" descr="A picture containing drawing&#10;&#10;Description automatically generated">
            <a:extLst>
              <a:ext uri="{FF2B5EF4-FFF2-40B4-BE49-F238E27FC236}">
                <a16:creationId xmlns:a16="http://schemas.microsoft.com/office/drawing/2014/main" id="{90AD5BA5-0E47-4134-BECA-F5E376CF5F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01396" y="3804046"/>
            <a:ext cx="541282" cy="541282"/>
          </a:xfrm>
          <a:prstGeom prst="rect">
            <a:avLst/>
          </a:prstGeom>
        </p:spPr>
      </p:pic>
      <p:sp>
        <p:nvSpPr>
          <p:cNvPr id="16" name="TextBox 6">
            <a:extLst>
              <a:ext uri="{FF2B5EF4-FFF2-40B4-BE49-F238E27FC236}">
                <a16:creationId xmlns:a16="http://schemas.microsoft.com/office/drawing/2014/main" id="{B807DA1C-53F4-406A-9CAC-160F2BD2EED7}"/>
              </a:ext>
            </a:extLst>
          </p:cNvPr>
          <p:cNvSpPr txBox="1">
            <a:spLocks noChangeArrowheads="1"/>
          </p:cNvSpPr>
          <p:nvPr userDrawn="1"/>
        </p:nvSpPr>
        <p:spPr bwMode="auto">
          <a:xfrm>
            <a:off x="9366110" y="3804046"/>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7" name="Picture 16" descr="A picture containing drawing&#10;&#10;Description automatically generated">
            <a:extLst>
              <a:ext uri="{FF2B5EF4-FFF2-40B4-BE49-F238E27FC236}">
                <a16:creationId xmlns:a16="http://schemas.microsoft.com/office/drawing/2014/main" id="{8249A8FE-936D-4657-8373-4A81CFB2E0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9588" y="4481154"/>
            <a:ext cx="540135" cy="540135"/>
          </a:xfrm>
          <a:prstGeom prst="rect">
            <a:avLst/>
          </a:prstGeom>
        </p:spPr>
      </p:pic>
      <p:sp>
        <p:nvSpPr>
          <p:cNvPr id="18" name="TextBox 6">
            <a:extLst>
              <a:ext uri="{FF2B5EF4-FFF2-40B4-BE49-F238E27FC236}">
                <a16:creationId xmlns:a16="http://schemas.microsoft.com/office/drawing/2014/main" id="{BCC63AF7-AB1F-4B6F-8BD7-232673E6A739}"/>
              </a:ext>
            </a:extLst>
          </p:cNvPr>
          <p:cNvSpPr txBox="1">
            <a:spLocks noChangeArrowheads="1"/>
          </p:cNvSpPr>
          <p:nvPr userDrawn="1"/>
        </p:nvSpPr>
        <p:spPr bwMode="auto">
          <a:xfrm>
            <a:off x="9366110" y="4464822"/>
            <a:ext cx="2611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9" name="Picture 18" descr="A picture containing ax, bird&#10;&#10;Description automatically generated">
            <a:extLst>
              <a:ext uri="{FF2B5EF4-FFF2-40B4-BE49-F238E27FC236}">
                <a16:creationId xmlns:a16="http://schemas.microsoft.com/office/drawing/2014/main" id="{1511ADBC-F8C0-4059-9AE1-E9E6D7EAC50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57580" y="3052799"/>
            <a:ext cx="1828914" cy="802938"/>
          </a:xfrm>
          <a:prstGeom prst="rect">
            <a:avLst/>
          </a:prstGeom>
        </p:spPr>
      </p:pic>
      <p:sp>
        <p:nvSpPr>
          <p:cNvPr id="21" name="Text Placeholder 20">
            <a:extLst>
              <a:ext uri="{FF2B5EF4-FFF2-40B4-BE49-F238E27FC236}">
                <a16:creationId xmlns:a16="http://schemas.microsoft.com/office/drawing/2014/main" id="{28EE5E4B-B2BF-4889-8EB1-4C7D25622D88}"/>
              </a:ext>
            </a:extLst>
          </p:cNvPr>
          <p:cNvSpPr>
            <a:spLocks noGrp="1"/>
          </p:cNvSpPr>
          <p:nvPr>
            <p:ph type="body" sz="quarter" idx="10" hasCustomPrompt="1"/>
          </p:nvPr>
        </p:nvSpPr>
        <p:spPr>
          <a:xfrm>
            <a:off x="423863" y="2311400"/>
            <a:ext cx="4697412" cy="900648"/>
          </a:xfrm>
          <a:prstGeom prst="rect">
            <a:avLst/>
          </a:prstGeom>
        </p:spPr>
        <p:txBody>
          <a:bodyPr/>
          <a:lstStyle>
            <a:lvl1pPr marL="0" indent="0">
              <a:buNone/>
              <a:defRPr sz="5400">
                <a:solidFill>
                  <a:schemeClr val="bg1"/>
                </a:solidFill>
                <a:latin typeface="Arial" panose="020B0604020202020204" pitchFamily="34" charset="0"/>
                <a:cs typeface="Arial" panose="020B0604020202020204" pitchFamily="34" charset="0"/>
              </a:defRPr>
            </a:lvl1pPr>
          </a:lstStyle>
          <a:p>
            <a:pPr lvl="0"/>
            <a:r>
              <a:rPr lang="en-GB" dirty="0"/>
              <a:t>Thank you</a:t>
            </a:r>
          </a:p>
        </p:txBody>
      </p:sp>
      <p:sp>
        <p:nvSpPr>
          <p:cNvPr id="23" name="Text Placeholder 22">
            <a:extLst>
              <a:ext uri="{FF2B5EF4-FFF2-40B4-BE49-F238E27FC236}">
                <a16:creationId xmlns:a16="http://schemas.microsoft.com/office/drawing/2014/main" id="{2611CAC5-7398-4402-8C9A-47FFD8A9F2E0}"/>
              </a:ext>
            </a:extLst>
          </p:cNvPr>
          <p:cNvSpPr>
            <a:spLocks noGrp="1"/>
          </p:cNvSpPr>
          <p:nvPr>
            <p:ph type="body" sz="quarter" idx="11" hasCustomPrompt="1"/>
          </p:nvPr>
        </p:nvSpPr>
        <p:spPr>
          <a:xfrm>
            <a:off x="436351" y="3521191"/>
            <a:ext cx="6646862" cy="1663779"/>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GB" dirty="0"/>
              <a:t>Contact details</a:t>
            </a:r>
          </a:p>
        </p:txBody>
      </p:sp>
    </p:spTree>
    <p:extLst>
      <p:ext uri="{BB962C8B-B14F-4D97-AF65-F5344CB8AC3E}">
        <p14:creationId xmlns:p14="http://schemas.microsoft.com/office/powerpoint/2010/main" val="1627298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dark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9CBCA7-E1ED-4A8B-BCC9-1419DF2BD66D}"/>
              </a:ext>
            </a:extLst>
          </p:cNvPr>
          <p:cNvSpPr/>
          <p:nvPr userDrawn="1"/>
        </p:nvSpPr>
        <p:spPr>
          <a:xfrm>
            <a:off x="0" y="0"/>
            <a:ext cx="12192000" cy="6858000"/>
          </a:xfrm>
          <a:prstGeom prst="rect">
            <a:avLst/>
          </a:prstGeom>
          <a:solidFill>
            <a:srgbClr val="152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9" name="TextBox 7">
            <a:extLst>
              <a:ext uri="{FF2B5EF4-FFF2-40B4-BE49-F238E27FC236}">
                <a16:creationId xmlns:a16="http://schemas.microsoft.com/office/drawing/2014/main" id="{685E876E-1F8E-461D-831E-55034B6C1F31}"/>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Arial" panose="020B0604020202020204" pitchFamily="34" charset="0"/>
                <a:cs typeface="Arial" panose="020B0604020202020204" pitchFamily="34" charset="0"/>
              </a:rPr>
              <a:t>© Carers Trust</a:t>
            </a:r>
          </a:p>
        </p:txBody>
      </p:sp>
      <p:sp>
        <p:nvSpPr>
          <p:cNvPr id="10" name="TextBox 8">
            <a:extLst>
              <a:ext uri="{FF2B5EF4-FFF2-40B4-BE49-F238E27FC236}">
                <a16:creationId xmlns:a16="http://schemas.microsoft.com/office/drawing/2014/main" id="{57369182-892D-474F-AD5F-E5DA0D49ABCE}"/>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chemeClr val="bg1"/>
                </a:solidFill>
                <a:latin typeface="Arial" panose="020B0604020202020204" pitchFamily="34" charset="0"/>
                <a:cs typeface="Arial" panose="020B0604020202020204" pitchFamily="34" charset="0"/>
              </a:rPr>
              <a:t>carers.org</a:t>
            </a:r>
          </a:p>
        </p:txBody>
      </p:sp>
      <p:pic>
        <p:nvPicPr>
          <p:cNvPr id="11" name="Picture 9">
            <a:extLst>
              <a:ext uri="{FF2B5EF4-FFF2-40B4-BE49-F238E27FC236}">
                <a16:creationId xmlns:a16="http://schemas.microsoft.com/office/drawing/2014/main" id="{22B1F5D2-4D44-4629-9C49-F4635C42A3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6EB2478-BFD1-4B6F-87B7-CD8D6D55CC2B}"/>
              </a:ext>
            </a:extLst>
          </p:cNvPr>
          <p:cNvSpPr txBox="1"/>
          <p:nvPr userDrawn="1"/>
        </p:nvSpPr>
        <p:spPr>
          <a:xfrm>
            <a:off x="423863" y="5642289"/>
            <a:ext cx="8746435" cy="830997"/>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 Carers Trust 2020 - Carers Trust is a registered charity in England and Wales (1145181) and in Scotland (SC042870).</a:t>
            </a:r>
          </a:p>
          <a:p>
            <a:r>
              <a:rPr lang="en-US" sz="1200" dirty="0">
                <a:solidFill>
                  <a:schemeClr val="bg1"/>
                </a:solidFill>
                <a:latin typeface="Arial" panose="020B0604020202020204" pitchFamily="34" charset="0"/>
                <a:cs typeface="Arial" panose="020B0604020202020204" pitchFamily="34" charset="0"/>
              </a:rPr>
              <a:t>Registered as a company limited by guarantee in England and Wales No. 7697170.</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Registered office: Carers Trust, Unit 101, 164-180 Union Street, London SE1 0LH.</a:t>
            </a:r>
          </a:p>
          <a:p>
            <a:endParaRPr lang="en-GB" sz="1200" dirty="0">
              <a:solidFill>
                <a:schemeClr val="bg1"/>
              </a:solidFill>
              <a:latin typeface="Arial" panose="020B0604020202020204" pitchFamily="34" charset="0"/>
              <a:cs typeface="Arial" panose="020B0604020202020204" pitchFamily="34" charset="0"/>
            </a:endParaRPr>
          </a:p>
        </p:txBody>
      </p:sp>
      <p:sp>
        <p:nvSpPr>
          <p:cNvPr id="13" name="TextBox 6">
            <a:extLst>
              <a:ext uri="{FF2B5EF4-FFF2-40B4-BE49-F238E27FC236}">
                <a16:creationId xmlns:a16="http://schemas.microsoft.com/office/drawing/2014/main" id="{645DA595-BAC4-4389-BFCA-CE7F499C5C98}"/>
              </a:ext>
            </a:extLst>
          </p:cNvPr>
          <p:cNvSpPr txBox="1">
            <a:spLocks noChangeArrowheads="1"/>
          </p:cNvSpPr>
          <p:nvPr userDrawn="1"/>
        </p:nvSpPr>
        <p:spPr bwMode="auto">
          <a:xfrm>
            <a:off x="9366110" y="3212048"/>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88F70EFF-0BC8-4D79-AF75-8AB878D4B5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01396" y="3804046"/>
            <a:ext cx="541282" cy="541282"/>
          </a:xfrm>
          <a:prstGeom prst="rect">
            <a:avLst/>
          </a:prstGeom>
        </p:spPr>
      </p:pic>
      <p:sp>
        <p:nvSpPr>
          <p:cNvPr id="15" name="TextBox 6">
            <a:extLst>
              <a:ext uri="{FF2B5EF4-FFF2-40B4-BE49-F238E27FC236}">
                <a16:creationId xmlns:a16="http://schemas.microsoft.com/office/drawing/2014/main" id="{8FB9F190-87F4-4C3B-A049-84B9494BA849}"/>
              </a:ext>
            </a:extLst>
          </p:cNvPr>
          <p:cNvSpPr txBox="1">
            <a:spLocks noChangeArrowheads="1"/>
          </p:cNvSpPr>
          <p:nvPr userDrawn="1"/>
        </p:nvSpPr>
        <p:spPr bwMode="auto">
          <a:xfrm>
            <a:off x="9366110" y="3804046"/>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6" name="Picture 15" descr="A picture containing drawing&#10;&#10;Description automatically generated">
            <a:extLst>
              <a:ext uri="{FF2B5EF4-FFF2-40B4-BE49-F238E27FC236}">
                <a16:creationId xmlns:a16="http://schemas.microsoft.com/office/drawing/2014/main" id="{C5453A80-A1FB-42E9-81B2-BD4053B1B8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9588" y="4481154"/>
            <a:ext cx="540135" cy="540135"/>
          </a:xfrm>
          <a:prstGeom prst="rect">
            <a:avLst/>
          </a:prstGeom>
        </p:spPr>
      </p:pic>
      <p:sp>
        <p:nvSpPr>
          <p:cNvPr id="17" name="TextBox 6">
            <a:extLst>
              <a:ext uri="{FF2B5EF4-FFF2-40B4-BE49-F238E27FC236}">
                <a16:creationId xmlns:a16="http://schemas.microsoft.com/office/drawing/2014/main" id="{4BC72585-7FFC-4719-897F-38D8DC46ED71}"/>
              </a:ext>
            </a:extLst>
          </p:cNvPr>
          <p:cNvSpPr txBox="1">
            <a:spLocks noChangeArrowheads="1"/>
          </p:cNvSpPr>
          <p:nvPr userDrawn="1"/>
        </p:nvSpPr>
        <p:spPr bwMode="auto">
          <a:xfrm>
            <a:off x="9366110" y="4464822"/>
            <a:ext cx="2611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8" name="Picture 17" descr="A picture containing ax, bird&#10;&#10;Description automatically generated">
            <a:extLst>
              <a:ext uri="{FF2B5EF4-FFF2-40B4-BE49-F238E27FC236}">
                <a16:creationId xmlns:a16="http://schemas.microsoft.com/office/drawing/2014/main" id="{7197AFF7-629E-4CD9-9B8B-945931DFBF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57580" y="3052799"/>
            <a:ext cx="1828914" cy="802938"/>
          </a:xfrm>
          <a:prstGeom prst="rect">
            <a:avLst/>
          </a:prstGeom>
        </p:spPr>
      </p:pic>
      <p:sp>
        <p:nvSpPr>
          <p:cNvPr id="19" name="Title 18">
            <a:extLst>
              <a:ext uri="{FF2B5EF4-FFF2-40B4-BE49-F238E27FC236}">
                <a16:creationId xmlns:a16="http://schemas.microsoft.com/office/drawing/2014/main" id="{F7C3FABC-68A8-4C4E-B805-143D22B95293}"/>
              </a:ext>
            </a:extLst>
          </p:cNvPr>
          <p:cNvSpPr>
            <a:spLocks noGrp="1"/>
          </p:cNvSpPr>
          <p:nvPr>
            <p:ph type="title" hasCustomPrompt="1"/>
          </p:nvPr>
        </p:nvSpPr>
        <p:spPr>
          <a:xfrm>
            <a:off x="423863" y="2115585"/>
            <a:ext cx="3847691" cy="1096463"/>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Thank you</a:t>
            </a:r>
          </a:p>
        </p:txBody>
      </p:sp>
      <p:sp>
        <p:nvSpPr>
          <p:cNvPr id="21" name="Text Placeholder 20">
            <a:extLst>
              <a:ext uri="{FF2B5EF4-FFF2-40B4-BE49-F238E27FC236}">
                <a16:creationId xmlns:a16="http://schemas.microsoft.com/office/drawing/2014/main" id="{7D7D02DA-0C92-45A0-96E2-DC0EF2526504}"/>
              </a:ext>
            </a:extLst>
          </p:cNvPr>
          <p:cNvSpPr>
            <a:spLocks noGrp="1"/>
          </p:cNvSpPr>
          <p:nvPr>
            <p:ph type="body" sz="quarter" idx="10" hasCustomPrompt="1"/>
          </p:nvPr>
        </p:nvSpPr>
        <p:spPr>
          <a:xfrm>
            <a:off x="423863" y="3527425"/>
            <a:ext cx="5672137" cy="1657545"/>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GB" dirty="0"/>
              <a:t>Contact details</a:t>
            </a:r>
          </a:p>
        </p:txBody>
      </p:sp>
    </p:spTree>
    <p:extLst>
      <p:ext uri="{BB962C8B-B14F-4D97-AF65-F5344CB8AC3E}">
        <p14:creationId xmlns:p14="http://schemas.microsoft.com/office/powerpoint/2010/main" val="2273341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9C50D43B-4763-4D67-841E-94B14C688BD3}"/>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Arial" panose="020B0604020202020204" pitchFamily="34" charset="0"/>
                <a:cs typeface="Arial" panose="020B0604020202020204" pitchFamily="34" charset="0"/>
              </a:rPr>
              <a:t>© Carers Trust</a:t>
            </a:r>
          </a:p>
        </p:txBody>
      </p:sp>
      <p:sp>
        <p:nvSpPr>
          <p:cNvPr id="8" name="TextBox 8">
            <a:extLst>
              <a:ext uri="{FF2B5EF4-FFF2-40B4-BE49-F238E27FC236}">
                <a16:creationId xmlns:a16="http://schemas.microsoft.com/office/drawing/2014/main" id="{928C7074-0573-46AE-81D8-F4E1D154900D}"/>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Arial" panose="020B0604020202020204" pitchFamily="34" charset="0"/>
                <a:cs typeface="Arial" panose="020B0604020202020204" pitchFamily="34" charset="0"/>
              </a:rPr>
              <a:t>carers.org</a:t>
            </a:r>
          </a:p>
        </p:txBody>
      </p:sp>
      <p:pic>
        <p:nvPicPr>
          <p:cNvPr id="9" name="Picture 2" descr="A picture containing plate&#10;&#10;Description automatically generated">
            <a:extLst>
              <a:ext uri="{FF2B5EF4-FFF2-40B4-BE49-F238E27FC236}">
                <a16:creationId xmlns:a16="http://schemas.microsoft.com/office/drawing/2014/main" id="{3F36BD91-9274-432C-8770-E02154E367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a:extLst>
              <a:ext uri="{FF2B5EF4-FFF2-40B4-BE49-F238E27FC236}">
                <a16:creationId xmlns:a16="http://schemas.microsoft.com/office/drawing/2014/main" id="{19D0350C-AF91-496A-BD1A-67B701AFA2BD}"/>
              </a:ext>
            </a:extLst>
          </p:cNvPr>
          <p:cNvSpPr>
            <a:spLocks noGrp="1"/>
          </p:cNvSpPr>
          <p:nvPr>
            <p:ph sz="quarter" idx="10" hasCustomPrompt="1"/>
          </p:nvPr>
        </p:nvSpPr>
        <p:spPr>
          <a:xfrm>
            <a:off x="796925" y="1698171"/>
            <a:ext cx="10475913" cy="4167052"/>
          </a:xfrm>
          <a:prstGeom prst="rect">
            <a:avLst/>
          </a:prstGeom>
        </p:spPr>
        <p:txBody>
          <a:bodyPr/>
          <a:lstStyle>
            <a:lvl1pPr marL="0" indent="0">
              <a:buNone/>
              <a:defRPr sz="2400">
                <a:solidFill>
                  <a:srgbClr val="152F4E"/>
                </a:solidFill>
                <a:latin typeface="Arial" panose="020B0604020202020204" pitchFamily="34" charset="0"/>
                <a:cs typeface="Arial" panose="020B0604020202020204" pitchFamily="34" charset="0"/>
              </a:defRPr>
            </a:lvl1pPr>
          </a:lstStyle>
          <a:p>
            <a:pPr lvl="0"/>
            <a:r>
              <a:rPr lang="en-GB" dirty="0"/>
              <a:t>Text</a:t>
            </a:r>
          </a:p>
        </p:txBody>
      </p:sp>
      <p:sp>
        <p:nvSpPr>
          <p:cNvPr id="12" name="Title 11">
            <a:extLst>
              <a:ext uri="{FF2B5EF4-FFF2-40B4-BE49-F238E27FC236}">
                <a16:creationId xmlns:a16="http://schemas.microsoft.com/office/drawing/2014/main" id="{33AA7516-969E-4B25-9014-25AFAC8AD0F3}"/>
              </a:ext>
            </a:extLst>
          </p:cNvPr>
          <p:cNvSpPr>
            <a:spLocks noGrp="1"/>
          </p:cNvSpPr>
          <p:nvPr>
            <p:ph type="title" hasCustomPrompt="1"/>
          </p:nvPr>
        </p:nvSpPr>
        <p:spPr>
          <a:xfrm>
            <a:off x="3958046" y="462008"/>
            <a:ext cx="7314792" cy="1009650"/>
          </a:xfrm>
          <a:prstGeom prst="rect">
            <a:avLst/>
          </a:prstGeom>
        </p:spPr>
        <p:txBody>
          <a:bodyPr/>
          <a:lstStyle>
            <a:lvl1pPr algn="r">
              <a:defRPr sz="3200">
                <a:solidFill>
                  <a:srgbClr val="152F4E"/>
                </a:solidFill>
                <a:latin typeface="Arial" panose="020B0604020202020204" pitchFamily="34" charset="0"/>
                <a:cs typeface="Arial" panose="020B0604020202020204" pitchFamily="34" charset="0"/>
              </a:defRPr>
            </a:lvl1pPr>
          </a:lstStyle>
          <a:p>
            <a:r>
              <a:rPr lang="en-US" dirty="0"/>
              <a:t>Slide title</a:t>
            </a:r>
            <a:endParaRPr lang="en-GB" dirty="0"/>
          </a:p>
        </p:txBody>
      </p:sp>
    </p:spTree>
    <p:extLst>
      <p:ext uri="{BB962C8B-B14F-4D97-AF65-F5344CB8AC3E}">
        <p14:creationId xmlns:p14="http://schemas.microsoft.com/office/powerpoint/2010/main" val="215800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DDBD85-0214-4BCC-A38C-08EFDB34D34F}"/>
              </a:ext>
            </a:extLst>
          </p:cNvPr>
          <p:cNvSpPr/>
          <p:nvPr userDrawn="1"/>
        </p:nvSpPr>
        <p:spPr>
          <a:xfrm>
            <a:off x="0" y="0"/>
            <a:ext cx="12192000" cy="6858000"/>
          </a:xfrm>
          <a:prstGeom prst="rect">
            <a:avLst/>
          </a:prstGeom>
          <a:solidFill>
            <a:srgbClr val="152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p>
        </p:txBody>
      </p:sp>
      <p:sp>
        <p:nvSpPr>
          <p:cNvPr id="6" name="TextBox 6">
            <a:extLst>
              <a:ext uri="{FF2B5EF4-FFF2-40B4-BE49-F238E27FC236}">
                <a16:creationId xmlns:a16="http://schemas.microsoft.com/office/drawing/2014/main" id="{9DFA79A4-CA96-4ABF-A841-2460CF12AA47}"/>
              </a:ext>
            </a:extLst>
          </p:cNvPr>
          <p:cNvSpPr txBox="1">
            <a:spLocks noChangeArrowheads="1"/>
          </p:cNvSpPr>
          <p:nvPr userDrawn="1"/>
        </p:nvSpPr>
        <p:spPr bwMode="auto">
          <a:xfrm>
            <a:off x="9353047" y="377408"/>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A32627DF-4752-4772-8339-0B1EF5D342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8333" y="969406"/>
            <a:ext cx="541282" cy="541282"/>
          </a:xfrm>
          <a:prstGeom prst="rect">
            <a:avLst/>
          </a:prstGeom>
        </p:spPr>
      </p:pic>
      <p:sp>
        <p:nvSpPr>
          <p:cNvPr id="8" name="TextBox 6">
            <a:extLst>
              <a:ext uri="{FF2B5EF4-FFF2-40B4-BE49-F238E27FC236}">
                <a16:creationId xmlns:a16="http://schemas.microsoft.com/office/drawing/2014/main" id="{A8AE84C1-A1BB-4D76-B07D-7A432799B4ED}"/>
              </a:ext>
            </a:extLst>
          </p:cNvPr>
          <p:cNvSpPr txBox="1">
            <a:spLocks noChangeArrowheads="1"/>
          </p:cNvSpPr>
          <p:nvPr userDrawn="1"/>
        </p:nvSpPr>
        <p:spPr bwMode="auto">
          <a:xfrm>
            <a:off x="9353047" y="969406"/>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E33282E2-8FF0-44BC-B8E7-7FF02E1DA9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6525" y="1646514"/>
            <a:ext cx="540135" cy="540135"/>
          </a:xfrm>
          <a:prstGeom prst="rect">
            <a:avLst/>
          </a:prstGeom>
        </p:spPr>
      </p:pic>
      <p:sp>
        <p:nvSpPr>
          <p:cNvPr id="10" name="TextBox 6">
            <a:extLst>
              <a:ext uri="{FF2B5EF4-FFF2-40B4-BE49-F238E27FC236}">
                <a16:creationId xmlns:a16="http://schemas.microsoft.com/office/drawing/2014/main" id="{5177FFDE-58C9-4C1A-9B4F-2DC6E0661F6B}"/>
              </a:ext>
            </a:extLst>
          </p:cNvPr>
          <p:cNvSpPr txBox="1">
            <a:spLocks noChangeArrowheads="1"/>
          </p:cNvSpPr>
          <p:nvPr userDrawn="1"/>
        </p:nvSpPr>
        <p:spPr bwMode="auto">
          <a:xfrm>
            <a:off x="9353047" y="1630182"/>
            <a:ext cx="2611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1" name="Picture 10" descr="A picture containing ax, bird&#10;&#10;Description automatically generated">
            <a:extLst>
              <a:ext uri="{FF2B5EF4-FFF2-40B4-BE49-F238E27FC236}">
                <a16:creationId xmlns:a16="http://schemas.microsoft.com/office/drawing/2014/main" id="{7B41C4EC-6F13-4FCA-9117-B9DFA2B49E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4517" y="218159"/>
            <a:ext cx="1828914" cy="802938"/>
          </a:xfrm>
          <a:prstGeom prst="rect">
            <a:avLst/>
          </a:prstGeom>
        </p:spPr>
      </p:pic>
      <p:sp>
        <p:nvSpPr>
          <p:cNvPr id="12" name="TextBox 7">
            <a:extLst>
              <a:ext uri="{FF2B5EF4-FFF2-40B4-BE49-F238E27FC236}">
                <a16:creationId xmlns:a16="http://schemas.microsoft.com/office/drawing/2014/main" id="{BA535EF8-339E-4BE7-A8BF-614F6A291FF8}"/>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13" name="TextBox 8">
            <a:extLst>
              <a:ext uri="{FF2B5EF4-FFF2-40B4-BE49-F238E27FC236}">
                <a16:creationId xmlns:a16="http://schemas.microsoft.com/office/drawing/2014/main" id="{099E91A7-C79C-4456-B027-46710BE41E6D}"/>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pic>
        <p:nvPicPr>
          <p:cNvPr id="14" name="Picture 9">
            <a:extLst>
              <a:ext uri="{FF2B5EF4-FFF2-40B4-BE49-F238E27FC236}">
                <a16:creationId xmlns:a16="http://schemas.microsoft.com/office/drawing/2014/main" id="{B5F528BA-5AB5-466D-A8DA-18C9AA1257D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a:extLst>
              <a:ext uri="{FF2B5EF4-FFF2-40B4-BE49-F238E27FC236}">
                <a16:creationId xmlns:a16="http://schemas.microsoft.com/office/drawing/2014/main" id="{1F50FA55-A958-428A-9C44-77BE0FCBEA55}"/>
              </a:ext>
            </a:extLst>
          </p:cNvPr>
          <p:cNvSpPr>
            <a:spLocks noGrp="1"/>
          </p:cNvSpPr>
          <p:nvPr>
            <p:ph type="title" hasCustomPrompt="1"/>
          </p:nvPr>
        </p:nvSpPr>
        <p:spPr>
          <a:xfrm>
            <a:off x="423863" y="3344374"/>
            <a:ext cx="10515600" cy="88193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Presentation title</a:t>
            </a:r>
            <a:endParaRPr lang="en-GB" dirty="0"/>
          </a:p>
        </p:txBody>
      </p:sp>
      <p:sp>
        <p:nvSpPr>
          <p:cNvPr id="17" name="Text Placeholder 16">
            <a:extLst>
              <a:ext uri="{FF2B5EF4-FFF2-40B4-BE49-F238E27FC236}">
                <a16:creationId xmlns:a16="http://schemas.microsoft.com/office/drawing/2014/main" id="{CE2F2323-FB7E-403E-BB29-264B8880E148}"/>
              </a:ext>
            </a:extLst>
          </p:cNvPr>
          <p:cNvSpPr>
            <a:spLocks noGrp="1"/>
          </p:cNvSpPr>
          <p:nvPr>
            <p:ph type="body" sz="quarter" idx="10" hasCustomPrompt="1"/>
          </p:nvPr>
        </p:nvSpPr>
        <p:spPr>
          <a:xfrm>
            <a:off x="423863" y="4312182"/>
            <a:ext cx="6211887" cy="677829"/>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GB" dirty="0"/>
              <a:t>Name of presenter, job title</a:t>
            </a:r>
          </a:p>
        </p:txBody>
      </p:sp>
      <p:sp>
        <p:nvSpPr>
          <p:cNvPr id="19" name="Text Placeholder 18">
            <a:extLst>
              <a:ext uri="{FF2B5EF4-FFF2-40B4-BE49-F238E27FC236}">
                <a16:creationId xmlns:a16="http://schemas.microsoft.com/office/drawing/2014/main" id="{24A109CB-8AA2-4E85-A5A8-E9E16A83233D}"/>
              </a:ext>
            </a:extLst>
          </p:cNvPr>
          <p:cNvSpPr>
            <a:spLocks noGrp="1"/>
          </p:cNvSpPr>
          <p:nvPr>
            <p:ph type="body" sz="quarter" idx="11" hasCustomPrompt="1"/>
          </p:nvPr>
        </p:nvSpPr>
        <p:spPr>
          <a:xfrm>
            <a:off x="423863" y="4990011"/>
            <a:ext cx="6381750" cy="881934"/>
          </a:xfrm>
          <a:prstGeom prst="rect">
            <a:avLst/>
          </a:prstGeom>
        </p:spPr>
        <p:txBody>
          <a:bodyPr/>
          <a:lstStyle>
            <a:lvl1pPr marL="0" indent="0">
              <a:buNone/>
              <a:defRPr sz="2000" i="1">
                <a:solidFill>
                  <a:schemeClr val="bg1"/>
                </a:solidFill>
                <a:latin typeface="Arial" panose="020B0604020202020204" pitchFamily="34" charset="0"/>
                <a:cs typeface="Arial" panose="020B0604020202020204" pitchFamily="34" charset="0"/>
              </a:defRPr>
            </a:lvl1pPr>
          </a:lstStyle>
          <a:p>
            <a:pPr lvl="0"/>
            <a:r>
              <a:rPr lang="en-GB" dirty="0"/>
              <a:t>Presentation hashtag</a:t>
            </a:r>
          </a:p>
          <a:p>
            <a:pPr lvl="0"/>
            <a:r>
              <a:rPr lang="en-GB" dirty="0"/>
              <a:t>Twitter handle</a:t>
            </a:r>
          </a:p>
        </p:txBody>
      </p:sp>
    </p:spTree>
    <p:extLst>
      <p:ext uri="{BB962C8B-B14F-4D97-AF65-F5344CB8AC3E}">
        <p14:creationId xmlns:p14="http://schemas.microsoft.com/office/powerpoint/2010/main" val="4103330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13" name="TextBox 7">
            <a:extLst>
              <a:ext uri="{FF2B5EF4-FFF2-40B4-BE49-F238E27FC236}">
                <a16:creationId xmlns:a16="http://schemas.microsoft.com/office/drawing/2014/main" id="{68B6546C-5F49-41DE-8F12-CAD79B4D897A}"/>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Arial" panose="020B0604020202020204" pitchFamily="34" charset="0"/>
                <a:cs typeface="Arial" panose="020B0604020202020204" pitchFamily="34" charset="0"/>
              </a:rPr>
              <a:t>© Carers Trust</a:t>
            </a:r>
          </a:p>
        </p:txBody>
      </p:sp>
      <p:sp>
        <p:nvSpPr>
          <p:cNvPr id="14" name="TextBox 8">
            <a:extLst>
              <a:ext uri="{FF2B5EF4-FFF2-40B4-BE49-F238E27FC236}">
                <a16:creationId xmlns:a16="http://schemas.microsoft.com/office/drawing/2014/main" id="{79FB77EF-C149-4E69-85F3-EB781935F278}"/>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Arial" panose="020B0604020202020204" pitchFamily="34" charset="0"/>
                <a:cs typeface="Arial" panose="020B0604020202020204" pitchFamily="34" charset="0"/>
              </a:rPr>
              <a:t>carers.org</a:t>
            </a:r>
          </a:p>
        </p:txBody>
      </p:sp>
      <p:pic>
        <p:nvPicPr>
          <p:cNvPr id="15" name="Picture 2" descr="A picture containing plate&#10;&#10;Description automatically generated">
            <a:extLst>
              <a:ext uri="{FF2B5EF4-FFF2-40B4-BE49-F238E27FC236}">
                <a16:creationId xmlns:a16="http://schemas.microsoft.com/office/drawing/2014/main" id="{299AFB43-C785-496B-8F1F-EDC4C084D4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5">
            <a:extLst>
              <a:ext uri="{FF2B5EF4-FFF2-40B4-BE49-F238E27FC236}">
                <a16:creationId xmlns:a16="http://schemas.microsoft.com/office/drawing/2014/main" id="{DB5E6A69-8900-4055-8E3E-AF019CDC0DD0}"/>
              </a:ext>
            </a:extLst>
          </p:cNvPr>
          <p:cNvSpPr>
            <a:spLocks noGrp="1"/>
          </p:cNvSpPr>
          <p:nvPr>
            <p:ph type="title" hasCustomPrompt="1"/>
          </p:nvPr>
        </p:nvSpPr>
        <p:spPr>
          <a:xfrm>
            <a:off x="3892730" y="365126"/>
            <a:ext cx="7461069" cy="1009650"/>
          </a:xfrm>
          <a:prstGeom prst="rect">
            <a:avLst/>
          </a:prstGeom>
        </p:spPr>
        <p:txBody>
          <a:bodyPr/>
          <a:lstStyle>
            <a:lvl1pPr algn="r">
              <a:defRPr sz="3200">
                <a:solidFill>
                  <a:srgbClr val="152F4E"/>
                </a:solidFill>
                <a:latin typeface="Arial" panose="020B0604020202020204" pitchFamily="34" charset="0"/>
                <a:cs typeface="Arial" panose="020B0604020202020204" pitchFamily="34" charset="0"/>
              </a:defRPr>
            </a:lvl1pPr>
          </a:lstStyle>
          <a:p>
            <a:r>
              <a:rPr lang="en-US" dirty="0"/>
              <a:t>Slide title</a:t>
            </a:r>
            <a:endParaRPr lang="en-GB" dirty="0"/>
          </a:p>
        </p:txBody>
      </p:sp>
    </p:spTree>
    <p:extLst>
      <p:ext uri="{BB962C8B-B14F-4D97-AF65-F5344CB8AC3E}">
        <p14:creationId xmlns:p14="http://schemas.microsoft.com/office/powerpoint/2010/main" val="1245667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16A485B4-2CD3-494A-9D8C-ED374B2C4B8C}"/>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Arial" panose="020B0604020202020204" pitchFamily="34" charset="0"/>
                <a:cs typeface="Arial" panose="020B0604020202020204" pitchFamily="34" charset="0"/>
              </a:rPr>
              <a:t>© Carers Trust</a:t>
            </a:r>
          </a:p>
        </p:txBody>
      </p:sp>
      <p:sp>
        <p:nvSpPr>
          <p:cNvPr id="11" name="TextBox 8">
            <a:extLst>
              <a:ext uri="{FF2B5EF4-FFF2-40B4-BE49-F238E27FC236}">
                <a16:creationId xmlns:a16="http://schemas.microsoft.com/office/drawing/2014/main" id="{94040729-D914-417E-B5DB-6331F911D454}"/>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Arial" panose="020B0604020202020204" pitchFamily="34" charset="0"/>
                <a:cs typeface="Arial" panose="020B0604020202020204" pitchFamily="34" charset="0"/>
              </a:rPr>
              <a:t>carers.org</a:t>
            </a:r>
          </a:p>
        </p:txBody>
      </p:sp>
      <p:pic>
        <p:nvPicPr>
          <p:cNvPr id="12" name="Picture 2" descr="A picture containing plate&#10;&#10;Description automatically generated">
            <a:extLst>
              <a:ext uri="{FF2B5EF4-FFF2-40B4-BE49-F238E27FC236}">
                <a16:creationId xmlns:a16="http://schemas.microsoft.com/office/drawing/2014/main" id="{17E562DA-FE22-4081-BD6A-B6B8C5AFFE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412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slide 1">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A1D801D4-06C9-4B69-8C0B-B1E7FE1F04DF}"/>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Arial" panose="020B0604020202020204" pitchFamily="34" charset="0"/>
                <a:cs typeface="Arial" panose="020B0604020202020204" pitchFamily="34" charset="0"/>
              </a:rPr>
              <a:t>© Carers Trust</a:t>
            </a:r>
          </a:p>
        </p:txBody>
      </p:sp>
      <p:sp>
        <p:nvSpPr>
          <p:cNvPr id="7" name="TextBox 8">
            <a:extLst>
              <a:ext uri="{FF2B5EF4-FFF2-40B4-BE49-F238E27FC236}">
                <a16:creationId xmlns:a16="http://schemas.microsoft.com/office/drawing/2014/main" id="{8352510C-6E9B-4494-8B78-9C2C0864FC8C}"/>
              </a:ext>
            </a:extLst>
          </p:cNvPr>
          <p:cNvSpPr txBox="1">
            <a:spLocks noChangeArrowheads="1"/>
          </p:cNvSpPr>
          <p:nvPr userDrawn="1"/>
        </p:nvSpPr>
        <p:spPr bwMode="auto">
          <a:xfrm>
            <a:off x="-2779349" y="6301014"/>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Rubik Medium" panose="00000600000000000000" pitchFamily="2" charset="-79"/>
                <a:cs typeface="Rubik Medium" panose="00000600000000000000" pitchFamily="2" charset="-79"/>
              </a:rPr>
              <a:t>carers.org</a:t>
            </a:r>
          </a:p>
        </p:txBody>
      </p:sp>
      <p:pic>
        <p:nvPicPr>
          <p:cNvPr id="8" name="Picture 2" descr="A picture containing plate&#10;&#10;Description automatically generated">
            <a:extLst>
              <a:ext uri="{FF2B5EF4-FFF2-40B4-BE49-F238E27FC236}">
                <a16:creationId xmlns:a16="http://schemas.microsoft.com/office/drawing/2014/main" id="{841FC968-5DDC-4EF3-BF88-204005F505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a:extLst>
              <a:ext uri="{FF2B5EF4-FFF2-40B4-BE49-F238E27FC236}">
                <a16:creationId xmlns:a16="http://schemas.microsoft.com/office/drawing/2014/main" id="{2369130F-B630-4BA3-95B3-02C279B03442}"/>
              </a:ext>
            </a:extLst>
          </p:cNvPr>
          <p:cNvSpPr>
            <a:spLocks noGrp="1"/>
          </p:cNvSpPr>
          <p:nvPr>
            <p:ph type="pic" sz="quarter" idx="10"/>
          </p:nvPr>
        </p:nvSpPr>
        <p:spPr>
          <a:xfrm>
            <a:off x="5786438" y="0"/>
            <a:ext cx="6405562" cy="6858000"/>
          </a:xfrm>
          <a:prstGeom prst="rect">
            <a:avLst/>
          </a:prstGeom>
        </p:spPr>
        <p:txBody>
          <a:bodyPr/>
          <a:lstStyle>
            <a:lvl1pPr marL="0" indent="0">
              <a:buNone/>
              <a:defRPr>
                <a:solidFill>
                  <a:srgbClr val="152F4E"/>
                </a:solidFill>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12" name="Text Placeholder 11">
            <a:extLst>
              <a:ext uri="{FF2B5EF4-FFF2-40B4-BE49-F238E27FC236}">
                <a16:creationId xmlns:a16="http://schemas.microsoft.com/office/drawing/2014/main" id="{1C0A5736-AA19-4095-B0C7-37EB91D65A7B}"/>
              </a:ext>
            </a:extLst>
          </p:cNvPr>
          <p:cNvSpPr>
            <a:spLocks noGrp="1"/>
          </p:cNvSpPr>
          <p:nvPr>
            <p:ph type="body" sz="quarter" idx="11"/>
          </p:nvPr>
        </p:nvSpPr>
        <p:spPr>
          <a:xfrm>
            <a:off x="401638" y="1609725"/>
            <a:ext cx="4816475" cy="4408488"/>
          </a:xfrm>
          <a:prstGeom prst="rect">
            <a:avLst/>
          </a:prstGeom>
        </p:spPr>
        <p:txBody>
          <a:bodyPr/>
          <a:lstStyle>
            <a:lvl1pPr marL="0" indent="0">
              <a:buNone/>
              <a:defRPr sz="2400">
                <a:solidFill>
                  <a:srgbClr val="152F4E"/>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575825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lide 2">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28EB6D3F-53ED-4DD0-A1F9-CEFE06B7D010}"/>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Arial" panose="020B0604020202020204" pitchFamily="34" charset="0"/>
                <a:cs typeface="Arial" panose="020B0604020202020204" pitchFamily="34" charset="0"/>
              </a:rPr>
              <a:t>© Carers Trust</a:t>
            </a:r>
          </a:p>
        </p:txBody>
      </p:sp>
      <p:sp>
        <p:nvSpPr>
          <p:cNvPr id="8" name="TextBox 8">
            <a:extLst>
              <a:ext uri="{FF2B5EF4-FFF2-40B4-BE49-F238E27FC236}">
                <a16:creationId xmlns:a16="http://schemas.microsoft.com/office/drawing/2014/main" id="{F682B30C-AA34-4D62-9433-5CE3212DEA52}"/>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Arial" panose="020B0604020202020204" pitchFamily="34" charset="0"/>
                <a:cs typeface="Arial" panose="020B0604020202020204" pitchFamily="34" charset="0"/>
              </a:rPr>
              <a:t>carers.org</a:t>
            </a:r>
          </a:p>
        </p:txBody>
      </p:sp>
      <p:pic>
        <p:nvPicPr>
          <p:cNvPr id="9" name="Picture 2" descr="A picture containing plate&#10;&#10;Description automatically generated">
            <a:extLst>
              <a:ext uri="{FF2B5EF4-FFF2-40B4-BE49-F238E27FC236}">
                <a16:creationId xmlns:a16="http://schemas.microsoft.com/office/drawing/2014/main" id="{8D2AE08D-D19E-4522-BA07-4EC5B4E2B4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10">
            <a:extLst>
              <a:ext uri="{FF2B5EF4-FFF2-40B4-BE49-F238E27FC236}">
                <a16:creationId xmlns:a16="http://schemas.microsoft.com/office/drawing/2014/main" id="{3314EE7D-BF65-4A65-A4FA-4820555C80EE}"/>
              </a:ext>
            </a:extLst>
          </p:cNvPr>
          <p:cNvSpPr>
            <a:spLocks noGrp="1"/>
          </p:cNvSpPr>
          <p:nvPr>
            <p:ph type="pic" sz="quarter" idx="10" hasCustomPrompt="1"/>
          </p:nvPr>
        </p:nvSpPr>
        <p:spPr>
          <a:xfrm>
            <a:off x="723901" y="1746912"/>
            <a:ext cx="10726572" cy="4244455"/>
          </a:xfrm>
          <a:prstGeom prst="rect">
            <a:avLst/>
          </a:prstGeom>
        </p:spPr>
        <p:txBody>
          <a:bodyPr/>
          <a:lstStyle>
            <a:lvl1pPr marL="0" indent="0">
              <a:buNone/>
              <a:defRPr>
                <a:solidFill>
                  <a:srgbClr val="152F4E"/>
                </a:solidFill>
                <a:latin typeface="Arial" panose="020B0604020202020204" pitchFamily="34" charset="0"/>
                <a:cs typeface="Arial" panose="020B0604020202020204" pitchFamily="34" charset="0"/>
              </a:defRPr>
            </a:lvl1pPr>
          </a:lstStyle>
          <a:p>
            <a:r>
              <a:rPr lang="en-GB" dirty="0"/>
              <a:t>Click icon to add a photo</a:t>
            </a:r>
          </a:p>
        </p:txBody>
      </p:sp>
    </p:spTree>
    <p:extLst>
      <p:ext uri="{BB962C8B-B14F-4D97-AF65-F5344CB8AC3E}">
        <p14:creationId xmlns:p14="http://schemas.microsoft.com/office/powerpoint/2010/main" val="511727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Media Placeholder 7">
            <a:extLst>
              <a:ext uri="{FF2B5EF4-FFF2-40B4-BE49-F238E27FC236}">
                <a16:creationId xmlns:a16="http://schemas.microsoft.com/office/drawing/2014/main" id="{D2FFDD34-55A0-4E63-B57D-C6F84BC67376}"/>
              </a:ext>
            </a:extLst>
          </p:cNvPr>
          <p:cNvSpPr>
            <a:spLocks noGrp="1"/>
          </p:cNvSpPr>
          <p:nvPr>
            <p:ph type="media" sz="quarter" idx="10" hasCustomPrompt="1"/>
          </p:nvPr>
        </p:nvSpPr>
        <p:spPr>
          <a:xfrm>
            <a:off x="846445" y="1731963"/>
            <a:ext cx="10508492" cy="4109279"/>
          </a:xfrm>
          <a:prstGeom prst="rect">
            <a:avLst/>
          </a:prstGeom>
        </p:spPr>
        <p:txBody>
          <a:bodyPr/>
          <a:lstStyle>
            <a:lvl1pPr marL="0" indent="0">
              <a:buNone/>
              <a:defRPr lang="en-GB" dirty="0">
                <a:solidFill>
                  <a:srgbClr val="152F4E"/>
                </a:solidFill>
                <a:latin typeface="Arial" panose="020B0604020202020204" pitchFamily="34" charset="0"/>
                <a:cs typeface="Arial" panose="020B0604020202020204" pitchFamily="34" charset="0"/>
              </a:defRPr>
            </a:lvl1pPr>
          </a:lstStyle>
          <a:p>
            <a:r>
              <a:rPr lang="en-GB" dirty="0"/>
              <a:t>Click icon to add video</a:t>
            </a:r>
          </a:p>
        </p:txBody>
      </p:sp>
      <p:sp>
        <p:nvSpPr>
          <p:cNvPr id="9" name="TextBox 7">
            <a:extLst>
              <a:ext uri="{FF2B5EF4-FFF2-40B4-BE49-F238E27FC236}">
                <a16:creationId xmlns:a16="http://schemas.microsoft.com/office/drawing/2014/main" id="{9D4720E1-5FE5-4938-AA85-7F79C3EBDCEE}"/>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Arial" panose="020B0604020202020204" pitchFamily="34" charset="0"/>
                <a:cs typeface="Arial" panose="020B0604020202020204" pitchFamily="34" charset="0"/>
              </a:rPr>
              <a:t>© Carers Trust</a:t>
            </a:r>
          </a:p>
        </p:txBody>
      </p:sp>
      <p:sp>
        <p:nvSpPr>
          <p:cNvPr id="10" name="TextBox 8">
            <a:extLst>
              <a:ext uri="{FF2B5EF4-FFF2-40B4-BE49-F238E27FC236}">
                <a16:creationId xmlns:a16="http://schemas.microsoft.com/office/drawing/2014/main" id="{E65106C6-87E8-4E07-8B8F-63B84A905508}"/>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Arial" panose="020B0604020202020204" pitchFamily="34" charset="0"/>
                <a:cs typeface="Arial" panose="020B0604020202020204" pitchFamily="34" charset="0"/>
              </a:rPr>
              <a:t>carers.org</a:t>
            </a:r>
          </a:p>
        </p:txBody>
      </p:sp>
      <p:pic>
        <p:nvPicPr>
          <p:cNvPr id="11" name="Picture 2" descr="A picture containing plate&#10;&#10;Description automatically generated">
            <a:extLst>
              <a:ext uri="{FF2B5EF4-FFF2-40B4-BE49-F238E27FC236}">
                <a16:creationId xmlns:a16="http://schemas.microsoft.com/office/drawing/2014/main" id="{95CF9BB7-B98C-4B7B-BB26-11FA393CA5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707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885F4A-6F95-433A-B075-1C5C6DD91608}"/>
              </a:ext>
            </a:extLst>
          </p:cNvPr>
          <p:cNvSpPr/>
          <p:nvPr userDrawn="1"/>
        </p:nvSpPr>
        <p:spPr>
          <a:xfrm>
            <a:off x="0" y="0"/>
            <a:ext cx="12192000" cy="6858000"/>
          </a:xfrm>
          <a:prstGeom prst="rect">
            <a:avLst/>
          </a:prstGeom>
          <a:solidFill>
            <a:srgbClr val="1FA1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p>
        </p:txBody>
      </p:sp>
      <p:sp>
        <p:nvSpPr>
          <p:cNvPr id="4" name="Text Placeholder 3">
            <a:extLst>
              <a:ext uri="{FF2B5EF4-FFF2-40B4-BE49-F238E27FC236}">
                <a16:creationId xmlns:a16="http://schemas.microsoft.com/office/drawing/2014/main" id="{5E7046D3-E5AE-4B8D-A915-E94C8299D8FF}"/>
              </a:ext>
            </a:extLst>
          </p:cNvPr>
          <p:cNvSpPr>
            <a:spLocks noGrp="1"/>
          </p:cNvSpPr>
          <p:nvPr>
            <p:ph type="body" sz="quarter" idx="10" hasCustomPrompt="1"/>
          </p:nvPr>
        </p:nvSpPr>
        <p:spPr>
          <a:xfrm>
            <a:off x="443955" y="4153717"/>
            <a:ext cx="10228400" cy="797106"/>
          </a:xfrm>
          <a:prstGeom prst="rect">
            <a:avLst/>
          </a:prstGeom>
        </p:spPr>
        <p:txBody>
          <a:bodyPr/>
          <a:lstStyle>
            <a:lvl1pPr marL="0" indent="0">
              <a:buNone/>
              <a:defRPr sz="5400">
                <a:solidFill>
                  <a:schemeClr val="bg1"/>
                </a:solidFill>
                <a:latin typeface="Rubik Medium" panose="00000600000000000000" pitchFamily="2" charset="-79"/>
                <a:cs typeface="Rubik Medium" panose="00000600000000000000" pitchFamily="2" charset="-79"/>
              </a:defRPr>
            </a:lvl1pPr>
          </a:lstStyle>
          <a:p>
            <a:pPr lvl="0"/>
            <a:r>
              <a:rPr lang="en-GB" sz="5400" dirty="0">
                <a:latin typeface="Rubik Medium" panose="00000600000000000000" pitchFamily="2" charset="-79"/>
                <a:cs typeface="Rubik Medium" panose="00000600000000000000" pitchFamily="2" charset="-79"/>
              </a:rPr>
              <a:t>Section title</a:t>
            </a:r>
            <a:endParaRPr lang="en-GB" dirty="0"/>
          </a:p>
        </p:txBody>
      </p:sp>
      <p:sp>
        <p:nvSpPr>
          <p:cNvPr id="7" name="Text Placeholder 6">
            <a:extLst>
              <a:ext uri="{FF2B5EF4-FFF2-40B4-BE49-F238E27FC236}">
                <a16:creationId xmlns:a16="http://schemas.microsoft.com/office/drawing/2014/main" id="{D1F5D130-FD70-4099-9836-01E2426AE9A8}"/>
              </a:ext>
            </a:extLst>
          </p:cNvPr>
          <p:cNvSpPr>
            <a:spLocks noGrp="1"/>
          </p:cNvSpPr>
          <p:nvPr>
            <p:ph type="body" sz="quarter" idx="11" hasCustomPrompt="1"/>
          </p:nvPr>
        </p:nvSpPr>
        <p:spPr>
          <a:xfrm>
            <a:off x="443955" y="5054555"/>
            <a:ext cx="10228400" cy="993775"/>
          </a:xfrm>
          <a:prstGeom prst="rect">
            <a:avLst/>
          </a:prstGeom>
        </p:spPr>
        <p:txBody>
          <a:bodyPr/>
          <a:lstStyle>
            <a:lvl1pPr marL="0" indent="0">
              <a:buNone/>
              <a:defRPr sz="3200">
                <a:solidFill>
                  <a:schemeClr val="bg1"/>
                </a:solidFill>
                <a:latin typeface="Rubik Medium" panose="00000600000000000000" pitchFamily="2" charset="-79"/>
                <a:cs typeface="Rubik Medium" panose="00000600000000000000" pitchFamily="2" charset="-79"/>
              </a:defRPr>
            </a:lvl1pPr>
          </a:lstStyle>
          <a:p>
            <a:pPr lvl="0"/>
            <a:r>
              <a:rPr lang="en-GB" dirty="0"/>
              <a:t>Subtitle</a:t>
            </a:r>
          </a:p>
        </p:txBody>
      </p:sp>
      <p:sp>
        <p:nvSpPr>
          <p:cNvPr id="10" name="TextBox 7">
            <a:extLst>
              <a:ext uri="{FF2B5EF4-FFF2-40B4-BE49-F238E27FC236}">
                <a16:creationId xmlns:a16="http://schemas.microsoft.com/office/drawing/2014/main" id="{A50BCC55-59FA-40B1-B601-69A5808BE82E}"/>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11" name="TextBox 8">
            <a:extLst>
              <a:ext uri="{FF2B5EF4-FFF2-40B4-BE49-F238E27FC236}">
                <a16:creationId xmlns:a16="http://schemas.microsoft.com/office/drawing/2014/main" id="{E915CB00-3652-40EB-9381-B05D6548CC94}"/>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pic>
        <p:nvPicPr>
          <p:cNvPr id="12" name="Picture 9">
            <a:extLst>
              <a:ext uri="{FF2B5EF4-FFF2-40B4-BE49-F238E27FC236}">
                <a16:creationId xmlns:a16="http://schemas.microsoft.com/office/drawing/2014/main" id="{0AD45E53-EA63-42AE-8343-06D7A6B7F5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02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885F4A-6F95-433A-B075-1C5C6DD91608}"/>
              </a:ext>
            </a:extLst>
          </p:cNvPr>
          <p:cNvSpPr/>
          <p:nvPr userDrawn="1"/>
        </p:nvSpPr>
        <p:spPr>
          <a:xfrm>
            <a:off x="0" y="0"/>
            <a:ext cx="12192000" cy="6858000"/>
          </a:xfrm>
          <a:prstGeom prst="rect">
            <a:avLst/>
          </a:prstGeom>
          <a:solidFill>
            <a:srgbClr val="1FA1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D1F5D130-FD70-4099-9836-01E2426AE9A8}"/>
              </a:ext>
            </a:extLst>
          </p:cNvPr>
          <p:cNvSpPr>
            <a:spLocks noGrp="1"/>
          </p:cNvSpPr>
          <p:nvPr>
            <p:ph type="body" sz="quarter" idx="11" hasCustomPrompt="1"/>
          </p:nvPr>
        </p:nvSpPr>
        <p:spPr>
          <a:xfrm>
            <a:off x="443955" y="5054555"/>
            <a:ext cx="10228400" cy="993775"/>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GB" dirty="0"/>
              <a:t>Subtitle</a:t>
            </a:r>
          </a:p>
        </p:txBody>
      </p:sp>
      <p:sp>
        <p:nvSpPr>
          <p:cNvPr id="10" name="TextBox 7">
            <a:extLst>
              <a:ext uri="{FF2B5EF4-FFF2-40B4-BE49-F238E27FC236}">
                <a16:creationId xmlns:a16="http://schemas.microsoft.com/office/drawing/2014/main" id="{A50BCC55-59FA-40B1-B601-69A5808BE82E}"/>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Arial" panose="020B0604020202020204" pitchFamily="34" charset="0"/>
                <a:cs typeface="Arial" panose="020B0604020202020204" pitchFamily="34" charset="0"/>
              </a:rPr>
              <a:t>© Carers Trust</a:t>
            </a:r>
          </a:p>
        </p:txBody>
      </p:sp>
      <p:sp>
        <p:nvSpPr>
          <p:cNvPr id="11" name="TextBox 8">
            <a:extLst>
              <a:ext uri="{FF2B5EF4-FFF2-40B4-BE49-F238E27FC236}">
                <a16:creationId xmlns:a16="http://schemas.microsoft.com/office/drawing/2014/main" id="{E915CB00-3652-40EB-9381-B05D6548CC94}"/>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Arial" panose="020B0604020202020204" pitchFamily="34" charset="0"/>
                <a:cs typeface="Arial" panose="020B0604020202020204" pitchFamily="34" charset="0"/>
              </a:rPr>
              <a:t>carers.org</a:t>
            </a:r>
          </a:p>
        </p:txBody>
      </p:sp>
      <p:pic>
        <p:nvPicPr>
          <p:cNvPr id="12" name="Picture 9">
            <a:extLst>
              <a:ext uri="{FF2B5EF4-FFF2-40B4-BE49-F238E27FC236}">
                <a16:creationId xmlns:a16="http://schemas.microsoft.com/office/drawing/2014/main" id="{0AD45E53-EA63-42AE-8343-06D7A6B7F5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6">
            <a:extLst>
              <a:ext uri="{FF2B5EF4-FFF2-40B4-BE49-F238E27FC236}">
                <a16:creationId xmlns:a16="http://schemas.microsoft.com/office/drawing/2014/main" id="{D5593466-AB5C-45D2-A2A3-8FEDFE5B229C}"/>
              </a:ext>
            </a:extLst>
          </p:cNvPr>
          <p:cNvSpPr>
            <a:spLocks noGrp="1"/>
          </p:cNvSpPr>
          <p:nvPr>
            <p:ph type="body" sz="quarter" idx="12" hasCustomPrompt="1"/>
          </p:nvPr>
        </p:nvSpPr>
        <p:spPr>
          <a:xfrm>
            <a:off x="443955" y="3965984"/>
            <a:ext cx="10228400" cy="993775"/>
          </a:xfrm>
          <a:prstGeom prst="rect">
            <a:avLst/>
          </a:prstGeom>
        </p:spPr>
        <p:txBody>
          <a:bodyPr/>
          <a:lstStyle>
            <a:lvl1pPr marL="0" indent="0">
              <a:buNone/>
              <a:defRPr sz="5400">
                <a:solidFill>
                  <a:schemeClr val="bg1"/>
                </a:solidFill>
                <a:latin typeface="Arial" panose="020B0604020202020204" pitchFamily="34" charset="0"/>
                <a:cs typeface="Arial" panose="020B0604020202020204" pitchFamily="34" charset="0"/>
              </a:defRPr>
            </a:lvl1pPr>
          </a:lstStyle>
          <a:p>
            <a:pPr lvl="0"/>
            <a:r>
              <a:rPr lang="en-US" dirty="0"/>
              <a:t>Section title</a:t>
            </a:r>
            <a:endParaRPr lang="en-GB" dirty="0"/>
          </a:p>
        </p:txBody>
      </p:sp>
    </p:spTree>
    <p:extLst>
      <p:ext uri="{BB962C8B-B14F-4D97-AF65-F5344CB8AC3E}">
        <p14:creationId xmlns:p14="http://schemas.microsoft.com/office/powerpoint/2010/main" val="373626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dark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AC34D-7799-448A-A39C-F1A38B129D41}"/>
              </a:ext>
            </a:extLst>
          </p:cNvPr>
          <p:cNvSpPr/>
          <p:nvPr userDrawn="1"/>
        </p:nvSpPr>
        <p:spPr>
          <a:xfrm>
            <a:off x="0" y="0"/>
            <a:ext cx="12192000" cy="6858000"/>
          </a:xfrm>
          <a:prstGeom prst="rect">
            <a:avLst/>
          </a:prstGeom>
          <a:solidFill>
            <a:srgbClr val="152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p>
        </p:txBody>
      </p:sp>
      <p:sp>
        <p:nvSpPr>
          <p:cNvPr id="9" name="TextBox 7">
            <a:extLst>
              <a:ext uri="{FF2B5EF4-FFF2-40B4-BE49-F238E27FC236}">
                <a16:creationId xmlns:a16="http://schemas.microsoft.com/office/drawing/2014/main" id="{D8417A81-CFF5-4C19-97AB-4A41BBD23405}"/>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Arial" panose="020B0604020202020204" pitchFamily="34" charset="0"/>
                <a:cs typeface="Arial" panose="020B0604020202020204" pitchFamily="34" charset="0"/>
              </a:rPr>
              <a:t>© Carers Trust</a:t>
            </a:r>
          </a:p>
        </p:txBody>
      </p:sp>
      <p:sp>
        <p:nvSpPr>
          <p:cNvPr id="10" name="TextBox 8">
            <a:extLst>
              <a:ext uri="{FF2B5EF4-FFF2-40B4-BE49-F238E27FC236}">
                <a16:creationId xmlns:a16="http://schemas.microsoft.com/office/drawing/2014/main" id="{4883E92C-5A89-4104-81DA-2955C41ADBD9}"/>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Arial" panose="020B0604020202020204" pitchFamily="34" charset="0"/>
                <a:cs typeface="Arial" panose="020B0604020202020204" pitchFamily="34" charset="0"/>
              </a:rPr>
              <a:t>carers.org</a:t>
            </a:r>
          </a:p>
        </p:txBody>
      </p:sp>
      <p:pic>
        <p:nvPicPr>
          <p:cNvPr id="11" name="Picture 9">
            <a:extLst>
              <a:ext uri="{FF2B5EF4-FFF2-40B4-BE49-F238E27FC236}">
                <a16:creationId xmlns:a16="http://schemas.microsoft.com/office/drawing/2014/main" id="{AD026EE9-F1FD-4E83-9C3C-9F48F8A0B4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a:extLst>
              <a:ext uri="{FF2B5EF4-FFF2-40B4-BE49-F238E27FC236}">
                <a16:creationId xmlns:a16="http://schemas.microsoft.com/office/drawing/2014/main" id="{CA65975F-77BC-4E34-B731-164B126FE90D}"/>
              </a:ext>
            </a:extLst>
          </p:cNvPr>
          <p:cNvSpPr>
            <a:spLocks noGrp="1"/>
          </p:cNvSpPr>
          <p:nvPr>
            <p:ph type="title" hasCustomPrompt="1"/>
          </p:nvPr>
        </p:nvSpPr>
        <p:spPr>
          <a:xfrm>
            <a:off x="423863" y="4134395"/>
            <a:ext cx="10515600" cy="84255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Section title</a:t>
            </a:r>
            <a:endParaRPr lang="en-GB" dirty="0"/>
          </a:p>
        </p:txBody>
      </p:sp>
      <p:sp>
        <p:nvSpPr>
          <p:cNvPr id="14" name="Text Placeholder 13">
            <a:extLst>
              <a:ext uri="{FF2B5EF4-FFF2-40B4-BE49-F238E27FC236}">
                <a16:creationId xmlns:a16="http://schemas.microsoft.com/office/drawing/2014/main" id="{406C7B81-AA6F-4F28-8259-2D6B543B0C90}"/>
              </a:ext>
            </a:extLst>
          </p:cNvPr>
          <p:cNvSpPr>
            <a:spLocks noGrp="1"/>
          </p:cNvSpPr>
          <p:nvPr>
            <p:ph type="body" sz="quarter" idx="10" hasCustomPrompt="1"/>
          </p:nvPr>
        </p:nvSpPr>
        <p:spPr>
          <a:xfrm>
            <a:off x="423863" y="5060224"/>
            <a:ext cx="8020866" cy="987879"/>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GB" dirty="0"/>
              <a:t>Subtitle</a:t>
            </a:r>
          </a:p>
        </p:txBody>
      </p:sp>
    </p:spTree>
    <p:extLst>
      <p:ext uri="{BB962C8B-B14F-4D97-AF65-F5344CB8AC3E}">
        <p14:creationId xmlns:p14="http://schemas.microsoft.com/office/powerpoint/2010/main" val="260812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slide 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BC57E6-17E4-41F7-8F37-34A74ACD6F49}"/>
              </a:ext>
            </a:extLst>
          </p:cNvPr>
          <p:cNvSpPr/>
          <p:nvPr userDrawn="1"/>
        </p:nvSpPr>
        <p:spPr>
          <a:xfrm>
            <a:off x="0" y="0"/>
            <a:ext cx="12192000" cy="6858000"/>
          </a:xfrm>
          <a:prstGeom prst="rect">
            <a:avLst/>
          </a:prstGeom>
          <a:solidFill>
            <a:srgbClr val="1FA1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0" name="TextBox 7">
            <a:extLst>
              <a:ext uri="{FF2B5EF4-FFF2-40B4-BE49-F238E27FC236}">
                <a16:creationId xmlns:a16="http://schemas.microsoft.com/office/drawing/2014/main" id="{7F12A92A-8E59-4EF2-912F-11D867628CBA}"/>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Arial" panose="020B0604020202020204" pitchFamily="34" charset="0"/>
                <a:cs typeface="Arial" panose="020B0604020202020204" pitchFamily="34" charset="0"/>
              </a:rPr>
              <a:t>© Carers Trust</a:t>
            </a:r>
          </a:p>
        </p:txBody>
      </p:sp>
      <p:sp>
        <p:nvSpPr>
          <p:cNvPr id="11" name="TextBox 8">
            <a:extLst>
              <a:ext uri="{FF2B5EF4-FFF2-40B4-BE49-F238E27FC236}">
                <a16:creationId xmlns:a16="http://schemas.microsoft.com/office/drawing/2014/main" id="{85FB7554-D2C9-48CC-8A56-BD507C2A2DE4}"/>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chemeClr val="bg1"/>
                </a:solidFill>
                <a:latin typeface="Arial" panose="020B0604020202020204" pitchFamily="34" charset="0"/>
                <a:cs typeface="Arial" panose="020B0604020202020204" pitchFamily="34" charset="0"/>
              </a:rPr>
              <a:t>carers.org</a:t>
            </a:r>
          </a:p>
        </p:txBody>
      </p:sp>
      <p:pic>
        <p:nvPicPr>
          <p:cNvPr id="12" name="Picture 9">
            <a:extLst>
              <a:ext uri="{FF2B5EF4-FFF2-40B4-BE49-F238E27FC236}">
                <a16:creationId xmlns:a16="http://schemas.microsoft.com/office/drawing/2014/main" id="{F89E2B1E-8FA3-493A-8AB5-D2F0A71A09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1C083E6C-C4F3-433B-8106-F80E239AB985}"/>
              </a:ext>
            </a:extLst>
          </p:cNvPr>
          <p:cNvSpPr txBox="1"/>
          <p:nvPr userDrawn="1"/>
        </p:nvSpPr>
        <p:spPr>
          <a:xfrm>
            <a:off x="423863" y="5642289"/>
            <a:ext cx="8746435" cy="830997"/>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 Carers Trust 2020 - Carers Trust is a registered charity in England and Wales (1145181) and in Scotland (SC042870).</a:t>
            </a:r>
          </a:p>
          <a:p>
            <a:r>
              <a:rPr lang="en-US" sz="1200" dirty="0">
                <a:solidFill>
                  <a:schemeClr val="bg1"/>
                </a:solidFill>
                <a:latin typeface="Arial" panose="020B0604020202020204" pitchFamily="34" charset="0"/>
                <a:cs typeface="Arial" panose="020B0604020202020204" pitchFamily="34" charset="0"/>
              </a:rPr>
              <a:t>Registered as a company limited by guarantee in England and Wales No. 7697170.</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Registered office: Carers Trust, Unit 101, 164-180 Union Street, London SE1 0LH.</a:t>
            </a:r>
          </a:p>
          <a:p>
            <a:endParaRPr lang="en-GB" sz="1200" dirty="0">
              <a:solidFill>
                <a:schemeClr val="bg1"/>
              </a:solidFill>
              <a:latin typeface="Arial" panose="020B0604020202020204" pitchFamily="34" charset="0"/>
              <a:cs typeface="Arial" panose="020B0604020202020204" pitchFamily="34" charset="0"/>
            </a:endParaRPr>
          </a:p>
        </p:txBody>
      </p:sp>
      <p:sp>
        <p:nvSpPr>
          <p:cNvPr id="14" name="TextBox 6">
            <a:extLst>
              <a:ext uri="{FF2B5EF4-FFF2-40B4-BE49-F238E27FC236}">
                <a16:creationId xmlns:a16="http://schemas.microsoft.com/office/drawing/2014/main" id="{31E015A6-8698-45B3-BD09-694FA272CED4}"/>
              </a:ext>
            </a:extLst>
          </p:cNvPr>
          <p:cNvSpPr txBox="1">
            <a:spLocks noChangeArrowheads="1"/>
          </p:cNvSpPr>
          <p:nvPr userDrawn="1"/>
        </p:nvSpPr>
        <p:spPr bwMode="auto">
          <a:xfrm>
            <a:off x="9366110" y="3212048"/>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5" name="Picture 14" descr="A picture containing drawing&#10;&#10;Description automatically generated">
            <a:extLst>
              <a:ext uri="{FF2B5EF4-FFF2-40B4-BE49-F238E27FC236}">
                <a16:creationId xmlns:a16="http://schemas.microsoft.com/office/drawing/2014/main" id="{90AD5BA5-0E47-4134-BECA-F5E376CF5F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01396" y="3804046"/>
            <a:ext cx="541282" cy="541282"/>
          </a:xfrm>
          <a:prstGeom prst="rect">
            <a:avLst/>
          </a:prstGeom>
        </p:spPr>
      </p:pic>
      <p:sp>
        <p:nvSpPr>
          <p:cNvPr id="16" name="TextBox 6">
            <a:extLst>
              <a:ext uri="{FF2B5EF4-FFF2-40B4-BE49-F238E27FC236}">
                <a16:creationId xmlns:a16="http://schemas.microsoft.com/office/drawing/2014/main" id="{B807DA1C-53F4-406A-9CAC-160F2BD2EED7}"/>
              </a:ext>
            </a:extLst>
          </p:cNvPr>
          <p:cNvSpPr txBox="1">
            <a:spLocks noChangeArrowheads="1"/>
          </p:cNvSpPr>
          <p:nvPr userDrawn="1"/>
        </p:nvSpPr>
        <p:spPr bwMode="auto">
          <a:xfrm>
            <a:off x="9366110" y="3804046"/>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7" name="Picture 16" descr="A picture containing drawing&#10;&#10;Description automatically generated">
            <a:extLst>
              <a:ext uri="{FF2B5EF4-FFF2-40B4-BE49-F238E27FC236}">
                <a16:creationId xmlns:a16="http://schemas.microsoft.com/office/drawing/2014/main" id="{8249A8FE-936D-4657-8373-4A81CFB2E0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9588" y="4481154"/>
            <a:ext cx="540135" cy="540135"/>
          </a:xfrm>
          <a:prstGeom prst="rect">
            <a:avLst/>
          </a:prstGeom>
        </p:spPr>
      </p:pic>
      <p:sp>
        <p:nvSpPr>
          <p:cNvPr id="18" name="TextBox 6">
            <a:extLst>
              <a:ext uri="{FF2B5EF4-FFF2-40B4-BE49-F238E27FC236}">
                <a16:creationId xmlns:a16="http://schemas.microsoft.com/office/drawing/2014/main" id="{BCC63AF7-AB1F-4B6F-8BD7-232673E6A739}"/>
              </a:ext>
            </a:extLst>
          </p:cNvPr>
          <p:cNvSpPr txBox="1">
            <a:spLocks noChangeArrowheads="1"/>
          </p:cNvSpPr>
          <p:nvPr userDrawn="1"/>
        </p:nvSpPr>
        <p:spPr bwMode="auto">
          <a:xfrm>
            <a:off x="9366110" y="4464822"/>
            <a:ext cx="2611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9" name="Picture 18" descr="A picture containing ax, bird&#10;&#10;Description automatically generated">
            <a:extLst>
              <a:ext uri="{FF2B5EF4-FFF2-40B4-BE49-F238E27FC236}">
                <a16:creationId xmlns:a16="http://schemas.microsoft.com/office/drawing/2014/main" id="{1511ADBC-F8C0-4059-9AE1-E9E6D7EAC50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57580" y="3052799"/>
            <a:ext cx="1828914" cy="802938"/>
          </a:xfrm>
          <a:prstGeom prst="rect">
            <a:avLst/>
          </a:prstGeom>
        </p:spPr>
      </p:pic>
      <p:sp>
        <p:nvSpPr>
          <p:cNvPr id="21" name="Text Placeholder 20">
            <a:extLst>
              <a:ext uri="{FF2B5EF4-FFF2-40B4-BE49-F238E27FC236}">
                <a16:creationId xmlns:a16="http://schemas.microsoft.com/office/drawing/2014/main" id="{28EE5E4B-B2BF-4889-8EB1-4C7D25622D88}"/>
              </a:ext>
            </a:extLst>
          </p:cNvPr>
          <p:cNvSpPr>
            <a:spLocks noGrp="1"/>
          </p:cNvSpPr>
          <p:nvPr>
            <p:ph type="body" sz="quarter" idx="10" hasCustomPrompt="1"/>
          </p:nvPr>
        </p:nvSpPr>
        <p:spPr>
          <a:xfrm>
            <a:off x="423863" y="2311400"/>
            <a:ext cx="4697412" cy="900648"/>
          </a:xfrm>
          <a:prstGeom prst="rect">
            <a:avLst/>
          </a:prstGeom>
        </p:spPr>
        <p:txBody>
          <a:bodyPr/>
          <a:lstStyle>
            <a:lvl1pPr marL="0" indent="0">
              <a:buNone/>
              <a:defRPr sz="5400">
                <a:solidFill>
                  <a:schemeClr val="bg1"/>
                </a:solidFill>
                <a:latin typeface="Arial" panose="020B0604020202020204" pitchFamily="34" charset="0"/>
                <a:cs typeface="Arial" panose="020B0604020202020204" pitchFamily="34" charset="0"/>
              </a:defRPr>
            </a:lvl1pPr>
          </a:lstStyle>
          <a:p>
            <a:pPr lvl="0"/>
            <a:r>
              <a:rPr lang="en-GB" dirty="0"/>
              <a:t>Thank you</a:t>
            </a:r>
          </a:p>
        </p:txBody>
      </p:sp>
      <p:sp>
        <p:nvSpPr>
          <p:cNvPr id="23" name="Text Placeholder 22">
            <a:extLst>
              <a:ext uri="{FF2B5EF4-FFF2-40B4-BE49-F238E27FC236}">
                <a16:creationId xmlns:a16="http://schemas.microsoft.com/office/drawing/2014/main" id="{2611CAC5-7398-4402-8C9A-47FFD8A9F2E0}"/>
              </a:ext>
            </a:extLst>
          </p:cNvPr>
          <p:cNvSpPr>
            <a:spLocks noGrp="1"/>
          </p:cNvSpPr>
          <p:nvPr>
            <p:ph type="body" sz="quarter" idx="11" hasCustomPrompt="1"/>
          </p:nvPr>
        </p:nvSpPr>
        <p:spPr>
          <a:xfrm>
            <a:off x="436351" y="3521191"/>
            <a:ext cx="6646862" cy="1663779"/>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GB" dirty="0"/>
              <a:t>Contact details</a:t>
            </a:r>
          </a:p>
        </p:txBody>
      </p:sp>
    </p:spTree>
    <p:extLst>
      <p:ext uri="{BB962C8B-B14F-4D97-AF65-F5344CB8AC3E}">
        <p14:creationId xmlns:p14="http://schemas.microsoft.com/office/powerpoint/2010/main" val="221623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dark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9CBCA7-E1ED-4A8B-BCC9-1419DF2BD66D}"/>
              </a:ext>
            </a:extLst>
          </p:cNvPr>
          <p:cNvSpPr/>
          <p:nvPr userDrawn="1"/>
        </p:nvSpPr>
        <p:spPr>
          <a:xfrm>
            <a:off x="0" y="0"/>
            <a:ext cx="12192000" cy="6858000"/>
          </a:xfrm>
          <a:prstGeom prst="rect">
            <a:avLst/>
          </a:prstGeom>
          <a:solidFill>
            <a:srgbClr val="152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9" name="TextBox 7">
            <a:extLst>
              <a:ext uri="{FF2B5EF4-FFF2-40B4-BE49-F238E27FC236}">
                <a16:creationId xmlns:a16="http://schemas.microsoft.com/office/drawing/2014/main" id="{685E876E-1F8E-461D-831E-55034B6C1F31}"/>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Arial" panose="020B0604020202020204" pitchFamily="34" charset="0"/>
                <a:cs typeface="Arial" panose="020B0604020202020204" pitchFamily="34" charset="0"/>
              </a:rPr>
              <a:t>© Carers Trust</a:t>
            </a:r>
          </a:p>
        </p:txBody>
      </p:sp>
      <p:sp>
        <p:nvSpPr>
          <p:cNvPr id="10" name="TextBox 8">
            <a:extLst>
              <a:ext uri="{FF2B5EF4-FFF2-40B4-BE49-F238E27FC236}">
                <a16:creationId xmlns:a16="http://schemas.microsoft.com/office/drawing/2014/main" id="{57369182-892D-474F-AD5F-E5DA0D49ABCE}"/>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chemeClr val="bg1"/>
                </a:solidFill>
                <a:latin typeface="Arial" panose="020B0604020202020204" pitchFamily="34" charset="0"/>
                <a:cs typeface="Arial" panose="020B0604020202020204" pitchFamily="34" charset="0"/>
              </a:rPr>
              <a:t>carers.org</a:t>
            </a:r>
          </a:p>
        </p:txBody>
      </p:sp>
      <p:pic>
        <p:nvPicPr>
          <p:cNvPr id="11" name="Picture 9">
            <a:extLst>
              <a:ext uri="{FF2B5EF4-FFF2-40B4-BE49-F238E27FC236}">
                <a16:creationId xmlns:a16="http://schemas.microsoft.com/office/drawing/2014/main" id="{22B1F5D2-4D44-4629-9C49-F4635C42A3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863" y="339725"/>
            <a:ext cx="190658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6EB2478-BFD1-4B6F-87B7-CD8D6D55CC2B}"/>
              </a:ext>
            </a:extLst>
          </p:cNvPr>
          <p:cNvSpPr txBox="1"/>
          <p:nvPr userDrawn="1"/>
        </p:nvSpPr>
        <p:spPr>
          <a:xfrm>
            <a:off x="423863" y="5642289"/>
            <a:ext cx="8746435" cy="830997"/>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 Carers Trust 2020 - Carers Trust is a registered charity in England and Wales (1145181) and in Scotland (SC042870).</a:t>
            </a:r>
          </a:p>
          <a:p>
            <a:r>
              <a:rPr lang="en-US" sz="1200" dirty="0">
                <a:solidFill>
                  <a:schemeClr val="bg1"/>
                </a:solidFill>
                <a:latin typeface="Arial" panose="020B0604020202020204" pitchFamily="34" charset="0"/>
                <a:cs typeface="Arial" panose="020B0604020202020204" pitchFamily="34" charset="0"/>
              </a:rPr>
              <a:t>Registered as a company limited by guarantee in England and Wales No. 7697170.</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Registered office: Carers Trust, Unit 101, 164-180 Union Street, London SE1 0LH.</a:t>
            </a:r>
          </a:p>
          <a:p>
            <a:endParaRPr lang="en-GB" sz="1200" dirty="0">
              <a:solidFill>
                <a:schemeClr val="bg1"/>
              </a:solidFill>
              <a:latin typeface="Arial" panose="020B0604020202020204" pitchFamily="34" charset="0"/>
              <a:cs typeface="Arial" panose="020B0604020202020204" pitchFamily="34" charset="0"/>
            </a:endParaRPr>
          </a:p>
        </p:txBody>
      </p:sp>
      <p:sp>
        <p:nvSpPr>
          <p:cNvPr id="13" name="TextBox 6">
            <a:extLst>
              <a:ext uri="{FF2B5EF4-FFF2-40B4-BE49-F238E27FC236}">
                <a16:creationId xmlns:a16="http://schemas.microsoft.com/office/drawing/2014/main" id="{645DA595-BAC4-4389-BFCA-CE7F499C5C98}"/>
              </a:ext>
            </a:extLst>
          </p:cNvPr>
          <p:cNvSpPr txBox="1">
            <a:spLocks noChangeArrowheads="1"/>
          </p:cNvSpPr>
          <p:nvPr userDrawn="1"/>
        </p:nvSpPr>
        <p:spPr bwMode="auto">
          <a:xfrm>
            <a:off x="9366110" y="3212048"/>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88F70EFF-0BC8-4D79-AF75-8AB878D4B5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01396" y="3804046"/>
            <a:ext cx="541282" cy="541282"/>
          </a:xfrm>
          <a:prstGeom prst="rect">
            <a:avLst/>
          </a:prstGeom>
        </p:spPr>
      </p:pic>
      <p:sp>
        <p:nvSpPr>
          <p:cNvPr id="15" name="TextBox 6">
            <a:extLst>
              <a:ext uri="{FF2B5EF4-FFF2-40B4-BE49-F238E27FC236}">
                <a16:creationId xmlns:a16="http://schemas.microsoft.com/office/drawing/2014/main" id="{8FB9F190-87F4-4C3B-A049-84B9494BA849}"/>
              </a:ext>
            </a:extLst>
          </p:cNvPr>
          <p:cNvSpPr txBox="1">
            <a:spLocks noChangeArrowheads="1"/>
          </p:cNvSpPr>
          <p:nvPr userDrawn="1"/>
        </p:nvSpPr>
        <p:spPr bwMode="auto">
          <a:xfrm>
            <a:off x="9366110" y="3804046"/>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6" name="Picture 15" descr="A picture containing drawing&#10;&#10;Description automatically generated">
            <a:extLst>
              <a:ext uri="{FF2B5EF4-FFF2-40B4-BE49-F238E27FC236}">
                <a16:creationId xmlns:a16="http://schemas.microsoft.com/office/drawing/2014/main" id="{C5453A80-A1FB-42E9-81B2-BD4053B1B8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79588" y="4481154"/>
            <a:ext cx="540135" cy="540135"/>
          </a:xfrm>
          <a:prstGeom prst="rect">
            <a:avLst/>
          </a:prstGeom>
        </p:spPr>
      </p:pic>
      <p:sp>
        <p:nvSpPr>
          <p:cNvPr id="17" name="TextBox 6">
            <a:extLst>
              <a:ext uri="{FF2B5EF4-FFF2-40B4-BE49-F238E27FC236}">
                <a16:creationId xmlns:a16="http://schemas.microsoft.com/office/drawing/2014/main" id="{4BC72585-7FFC-4719-897F-38D8DC46ED71}"/>
              </a:ext>
            </a:extLst>
          </p:cNvPr>
          <p:cNvSpPr txBox="1">
            <a:spLocks noChangeArrowheads="1"/>
          </p:cNvSpPr>
          <p:nvPr userDrawn="1"/>
        </p:nvSpPr>
        <p:spPr bwMode="auto">
          <a:xfrm>
            <a:off x="9366110" y="4464822"/>
            <a:ext cx="26115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Arial" panose="020B0604020202020204" pitchFamily="34" charset="0"/>
                <a:cs typeface="Arial" panose="020B0604020202020204" pitchFamily="34" charset="0"/>
              </a:rPr>
              <a:t>@</a:t>
            </a:r>
            <a:r>
              <a:rPr lang="en-US" altLang="en-US" sz="2800" dirty="0" err="1">
                <a:solidFill>
                  <a:schemeClr val="bg1"/>
                </a:solidFill>
                <a:latin typeface="Arial" panose="020B0604020202020204" pitchFamily="34" charset="0"/>
                <a:cs typeface="Arial" panose="020B0604020202020204" pitchFamily="34" charset="0"/>
              </a:rPr>
              <a:t>carers.trust</a:t>
            </a:r>
            <a:endParaRPr lang="en-GB" altLang="en-US" sz="2800" dirty="0">
              <a:solidFill>
                <a:schemeClr val="bg1"/>
              </a:solidFill>
              <a:latin typeface="Arial" panose="020B0604020202020204" pitchFamily="34" charset="0"/>
              <a:cs typeface="Arial" panose="020B0604020202020204" pitchFamily="34" charset="0"/>
            </a:endParaRPr>
          </a:p>
        </p:txBody>
      </p:sp>
      <p:pic>
        <p:nvPicPr>
          <p:cNvPr id="18" name="Picture 17" descr="A picture containing ax, bird&#10;&#10;Description automatically generated">
            <a:extLst>
              <a:ext uri="{FF2B5EF4-FFF2-40B4-BE49-F238E27FC236}">
                <a16:creationId xmlns:a16="http://schemas.microsoft.com/office/drawing/2014/main" id="{7197AFF7-629E-4CD9-9B8B-945931DFBF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57580" y="3052799"/>
            <a:ext cx="1828914" cy="802938"/>
          </a:xfrm>
          <a:prstGeom prst="rect">
            <a:avLst/>
          </a:prstGeom>
        </p:spPr>
      </p:pic>
      <p:sp>
        <p:nvSpPr>
          <p:cNvPr id="19" name="Title 18">
            <a:extLst>
              <a:ext uri="{FF2B5EF4-FFF2-40B4-BE49-F238E27FC236}">
                <a16:creationId xmlns:a16="http://schemas.microsoft.com/office/drawing/2014/main" id="{F7C3FABC-68A8-4C4E-B805-143D22B95293}"/>
              </a:ext>
            </a:extLst>
          </p:cNvPr>
          <p:cNvSpPr>
            <a:spLocks noGrp="1"/>
          </p:cNvSpPr>
          <p:nvPr>
            <p:ph type="title" hasCustomPrompt="1"/>
          </p:nvPr>
        </p:nvSpPr>
        <p:spPr>
          <a:xfrm>
            <a:off x="423863" y="2115585"/>
            <a:ext cx="3847691" cy="1096463"/>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Thank you</a:t>
            </a:r>
          </a:p>
        </p:txBody>
      </p:sp>
      <p:sp>
        <p:nvSpPr>
          <p:cNvPr id="21" name="Text Placeholder 20">
            <a:extLst>
              <a:ext uri="{FF2B5EF4-FFF2-40B4-BE49-F238E27FC236}">
                <a16:creationId xmlns:a16="http://schemas.microsoft.com/office/drawing/2014/main" id="{7D7D02DA-0C92-45A0-96E2-DC0EF2526504}"/>
              </a:ext>
            </a:extLst>
          </p:cNvPr>
          <p:cNvSpPr>
            <a:spLocks noGrp="1"/>
          </p:cNvSpPr>
          <p:nvPr>
            <p:ph type="body" sz="quarter" idx="10" hasCustomPrompt="1"/>
          </p:nvPr>
        </p:nvSpPr>
        <p:spPr>
          <a:xfrm>
            <a:off x="423863" y="3527425"/>
            <a:ext cx="5672137" cy="1657545"/>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GB" dirty="0"/>
              <a:t>Contact details</a:t>
            </a:r>
          </a:p>
        </p:txBody>
      </p:sp>
    </p:spTree>
    <p:extLst>
      <p:ext uri="{BB962C8B-B14F-4D97-AF65-F5344CB8AC3E}">
        <p14:creationId xmlns:p14="http://schemas.microsoft.com/office/powerpoint/2010/main" val="26320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9C50D43B-4763-4D67-841E-94B14C688BD3}"/>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Arial" panose="020B0604020202020204" pitchFamily="34" charset="0"/>
                <a:cs typeface="Arial" panose="020B0604020202020204" pitchFamily="34" charset="0"/>
              </a:rPr>
              <a:t>© Carers Trust</a:t>
            </a:r>
          </a:p>
        </p:txBody>
      </p:sp>
      <p:sp>
        <p:nvSpPr>
          <p:cNvPr id="8" name="TextBox 8">
            <a:extLst>
              <a:ext uri="{FF2B5EF4-FFF2-40B4-BE49-F238E27FC236}">
                <a16:creationId xmlns:a16="http://schemas.microsoft.com/office/drawing/2014/main" id="{928C7074-0573-46AE-81D8-F4E1D154900D}"/>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Arial" panose="020B0604020202020204" pitchFamily="34" charset="0"/>
                <a:cs typeface="Arial" panose="020B0604020202020204" pitchFamily="34" charset="0"/>
              </a:rPr>
              <a:t>carers.org</a:t>
            </a:r>
          </a:p>
        </p:txBody>
      </p:sp>
      <p:pic>
        <p:nvPicPr>
          <p:cNvPr id="9" name="Picture 2" descr="A picture containing plate&#10;&#10;Description automatically generated">
            <a:extLst>
              <a:ext uri="{FF2B5EF4-FFF2-40B4-BE49-F238E27FC236}">
                <a16:creationId xmlns:a16="http://schemas.microsoft.com/office/drawing/2014/main" id="{3F36BD91-9274-432C-8770-E02154E367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a:extLst>
              <a:ext uri="{FF2B5EF4-FFF2-40B4-BE49-F238E27FC236}">
                <a16:creationId xmlns:a16="http://schemas.microsoft.com/office/drawing/2014/main" id="{19D0350C-AF91-496A-BD1A-67B701AFA2BD}"/>
              </a:ext>
            </a:extLst>
          </p:cNvPr>
          <p:cNvSpPr>
            <a:spLocks noGrp="1"/>
          </p:cNvSpPr>
          <p:nvPr>
            <p:ph sz="quarter" idx="10" hasCustomPrompt="1"/>
          </p:nvPr>
        </p:nvSpPr>
        <p:spPr>
          <a:xfrm>
            <a:off x="796925" y="1698171"/>
            <a:ext cx="10475913" cy="4167052"/>
          </a:xfrm>
          <a:prstGeom prst="rect">
            <a:avLst/>
          </a:prstGeom>
        </p:spPr>
        <p:txBody>
          <a:bodyPr/>
          <a:lstStyle>
            <a:lvl1pPr marL="0" indent="0">
              <a:buNone/>
              <a:defRPr sz="2400">
                <a:solidFill>
                  <a:srgbClr val="152F4E"/>
                </a:solidFill>
                <a:latin typeface="Arial" panose="020B0604020202020204" pitchFamily="34" charset="0"/>
                <a:cs typeface="Arial" panose="020B0604020202020204" pitchFamily="34" charset="0"/>
              </a:defRPr>
            </a:lvl1pPr>
          </a:lstStyle>
          <a:p>
            <a:pPr lvl="0"/>
            <a:r>
              <a:rPr lang="en-GB" dirty="0"/>
              <a:t>Text</a:t>
            </a:r>
          </a:p>
        </p:txBody>
      </p:sp>
      <p:sp>
        <p:nvSpPr>
          <p:cNvPr id="12" name="Title 11">
            <a:extLst>
              <a:ext uri="{FF2B5EF4-FFF2-40B4-BE49-F238E27FC236}">
                <a16:creationId xmlns:a16="http://schemas.microsoft.com/office/drawing/2014/main" id="{33AA7516-969E-4B25-9014-25AFAC8AD0F3}"/>
              </a:ext>
            </a:extLst>
          </p:cNvPr>
          <p:cNvSpPr>
            <a:spLocks noGrp="1"/>
          </p:cNvSpPr>
          <p:nvPr>
            <p:ph type="title" hasCustomPrompt="1"/>
          </p:nvPr>
        </p:nvSpPr>
        <p:spPr>
          <a:xfrm>
            <a:off x="3958046" y="462008"/>
            <a:ext cx="7314792" cy="1009650"/>
          </a:xfrm>
          <a:prstGeom prst="rect">
            <a:avLst/>
          </a:prstGeom>
        </p:spPr>
        <p:txBody>
          <a:bodyPr/>
          <a:lstStyle>
            <a:lvl1pPr algn="r">
              <a:defRPr sz="3200">
                <a:solidFill>
                  <a:srgbClr val="152F4E"/>
                </a:solidFill>
                <a:latin typeface="Arial" panose="020B0604020202020204" pitchFamily="34" charset="0"/>
                <a:cs typeface="Arial" panose="020B0604020202020204" pitchFamily="34" charset="0"/>
              </a:defRPr>
            </a:lvl1pPr>
          </a:lstStyle>
          <a:p>
            <a:r>
              <a:rPr lang="en-US" dirty="0"/>
              <a:t>Slide title</a:t>
            </a:r>
            <a:endParaRPr lang="en-GB" dirty="0"/>
          </a:p>
        </p:txBody>
      </p:sp>
    </p:spTree>
    <p:extLst>
      <p:ext uri="{BB962C8B-B14F-4D97-AF65-F5344CB8AC3E}">
        <p14:creationId xmlns:p14="http://schemas.microsoft.com/office/powerpoint/2010/main" val="117138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13" name="TextBox 7">
            <a:extLst>
              <a:ext uri="{FF2B5EF4-FFF2-40B4-BE49-F238E27FC236}">
                <a16:creationId xmlns:a16="http://schemas.microsoft.com/office/drawing/2014/main" id="{68B6546C-5F49-41DE-8F12-CAD79B4D897A}"/>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Arial" panose="020B0604020202020204" pitchFamily="34" charset="0"/>
                <a:cs typeface="Arial" panose="020B0604020202020204" pitchFamily="34" charset="0"/>
              </a:rPr>
              <a:t>© Carers Trust</a:t>
            </a:r>
          </a:p>
        </p:txBody>
      </p:sp>
      <p:sp>
        <p:nvSpPr>
          <p:cNvPr id="14" name="TextBox 8">
            <a:extLst>
              <a:ext uri="{FF2B5EF4-FFF2-40B4-BE49-F238E27FC236}">
                <a16:creationId xmlns:a16="http://schemas.microsoft.com/office/drawing/2014/main" id="{79FB77EF-C149-4E69-85F3-EB781935F278}"/>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Arial" panose="020B0604020202020204" pitchFamily="34" charset="0"/>
                <a:cs typeface="Arial" panose="020B0604020202020204" pitchFamily="34" charset="0"/>
              </a:rPr>
              <a:t>carers.org</a:t>
            </a:r>
          </a:p>
        </p:txBody>
      </p:sp>
      <p:pic>
        <p:nvPicPr>
          <p:cNvPr id="15" name="Picture 2" descr="A picture containing plate&#10;&#10;Description automatically generated">
            <a:extLst>
              <a:ext uri="{FF2B5EF4-FFF2-40B4-BE49-F238E27FC236}">
                <a16:creationId xmlns:a16="http://schemas.microsoft.com/office/drawing/2014/main" id="{299AFB43-C785-496B-8F1F-EDC4C084D4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5">
            <a:extLst>
              <a:ext uri="{FF2B5EF4-FFF2-40B4-BE49-F238E27FC236}">
                <a16:creationId xmlns:a16="http://schemas.microsoft.com/office/drawing/2014/main" id="{DB5E6A69-8900-4055-8E3E-AF019CDC0DD0}"/>
              </a:ext>
            </a:extLst>
          </p:cNvPr>
          <p:cNvSpPr>
            <a:spLocks noGrp="1"/>
          </p:cNvSpPr>
          <p:nvPr>
            <p:ph type="title" hasCustomPrompt="1"/>
          </p:nvPr>
        </p:nvSpPr>
        <p:spPr>
          <a:xfrm>
            <a:off x="3892730" y="365126"/>
            <a:ext cx="7461069" cy="1009650"/>
          </a:xfrm>
          <a:prstGeom prst="rect">
            <a:avLst/>
          </a:prstGeom>
        </p:spPr>
        <p:txBody>
          <a:bodyPr/>
          <a:lstStyle>
            <a:lvl1pPr algn="r">
              <a:defRPr sz="3200">
                <a:solidFill>
                  <a:srgbClr val="152F4E"/>
                </a:solidFill>
                <a:latin typeface="Arial" panose="020B0604020202020204" pitchFamily="34" charset="0"/>
                <a:cs typeface="Arial" panose="020B0604020202020204" pitchFamily="34" charset="0"/>
              </a:defRPr>
            </a:lvl1pPr>
          </a:lstStyle>
          <a:p>
            <a:r>
              <a:rPr lang="en-US" dirty="0"/>
              <a:t>Slide title</a:t>
            </a:r>
            <a:endParaRPr lang="en-GB" dirty="0"/>
          </a:p>
        </p:txBody>
      </p:sp>
    </p:spTree>
    <p:extLst>
      <p:ext uri="{BB962C8B-B14F-4D97-AF65-F5344CB8AC3E}">
        <p14:creationId xmlns:p14="http://schemas.microsoft.com/office/powerpoint/2010/main" val="184642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16A485B4-2CD3-494A-9D8C-ED374B2C4B8C}"/>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Arial" panose="020B0604020202020204" pitchFamily="34" charset="0"/>
                <a:cs typeface="Arial" panose="020B0604020202020204" pitchFamily="34" charset="0"/>
              </a:rPr>
              <a:t>© Carers Trust</a:t>
            </a:r>
          </a:p>
        </p:txBody>
      </p:sp>
      <p:sp>
        <p:nvSpPr>
          <p:cNvPr id="11" name="TextBox 8">
            <a:extLst>
              <a:ext uri="{FF2B5EF4-FFF2-40B4-BE49-F238E27FC236}">
                <a16:creationId xmlns:a16="http://schemas.microsoft.com/office/drawing/2014/main" id="{94040729-D914-417E-B5DB-6331F911D454}"/>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Arial" panose="020B0604020202020204" pitchFamily="34" charset="0"/>
                <a:cs typeface="Arial" panose="020B0604020202020204" pitchFamily="34" charset="0"/>
              </a:rPr>
              <a:t>carers.org</a:t>
            </a:r>
          </a:p>
        </p:txBody>
      </p:sp>
      <p:pic>
        <p:nvPicPr>
          <p:cNvPr id="12" name="Picture 2" descr="A picture containing plate&#10;&#10;Description automatically generated">
            <a:extLst>
              <a:ext uri="{FF2B5EF4-FFF2-40B4-BE49-F238E27FC236}">
                <a16:creationId xmlns:a16="http://schemas.microsoft.com/office/drawing/2014/main" id="{17E562DA-FE22-4081-BD6A-B6B8C5AFFE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17500"/>
            <a:ext cx="19446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33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TextBox 7">
            <a:extLst>
              <a:ext uri="{FF2B5EF4-FFF2-40B4-BE49-F238E27FC236}">
                <a16:creationId xmlns:a16="http://schemas.microsoft.com/office/drawing/2014/main" id="{B0843F12-6D4A-491A-BFF7-68604D0B9F67}"/>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36" name="TextBox 8">
            <a:extLst>
              <a:ext uri="{FF2B5EF4-FFF2-40B4-BE49-F238E27FC236}">
                <a16:creationId xmlns:a16="http://schemas.microsoft.com/office/drawing/2014/main" id="{DE387A22-F03E-4848-8F60-892FC54C1424}"/>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sp>
        <p:nvSpPr>
          <p:cNvPr id="69" name="TextBox 7">
            <a:extLst>
              <a:ext uri="{FF2B5EF4-FFF2-40B4-BE49-F238E27FC236}">
                <a16:creationId xmlns:a16="http://schemas.microsoft.com/office/drawing/2014/main" id="{34CC7FAF-CE6E-437C-A0B8-BBF9E31A7B44}"/>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70" name="TextBox 8">
            <a:extLst>
              <a:ext uri="{FF2B5EF4-FFF2-40B4-BE49-F238E27FC236}">
                <a16:creationId xmlns:a16="http://schemas.microsoft.com/office/drawing/2014/main" id="{5488161E-C4B8-4732-A189-1828A4159B3C}"/>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spTree>
    <p:extLst>
      <p:ext uri="{BB962C8B-B14F-4D97-AF65-F5344CB8AC3E}">
        <p14:creationId xmlns:p14="http://schemas.microsoft.com/office/powerpoint/2010/main" val="382345673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84" r:id="rId3"/>
    <p:sldLayoutId id="2147483656" r:id="rId4"/>
    <p:sldLayoutId id="2147483650" r:id="rId5"/>
    <p:sldLayoutId id="2147483657" r:id="rId6"/>
    <p:sldLayoutId id="2147483651" r:id="rId7"/>
    <p:sldLayoutId id="2147483652" r:id="rId8"/>
    <p:sldLayoutId id="2147483653" r:id="rId9"/>
    <p:sldLayoutId id="2147483654" r:id="rId10"/>
    <p:sldLayoutId id="2147483658" r:id="rId11"/>
    <p:sldLayoutId id="2147483659" r:id="rId12"/>
  </p:sldLayoutIdLst>
  <p:txStyles>
    <p:titleStyle>
      <a:lvl1pPr algn="l" defTabSz="914400" rtl="0" eaLnBrk="1" latinLnBrk="0" hangingPunct="1">
        <a:lnSpc>
          <a:spcPct val="90000"/>
        </a:lnSpc>
        <a:spcBef>
          <a:spcPct val="0"/>
        </a:spcBef>
        <a:buNone/>
        <a:defRPr sz="5400" kern="1200">
          <a:solidFill>
            <a:schemeClr val="bg1"/>
          </a:solidFill>
          <a:latin typeface="Rubik Medium" panose="00000600000000000000" pitchFamily="2" charset="-79"/>
          <a:ea typeface="+mj-ea"/>
          <a:cs typeface="Rubik Medium" panose="00000600000000000000"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TextBox 7">
            <a:extLst>
              <a:ext uri="{FF2B5EF4-FFF2-40B4-BE49-F238E27FC236}">
                <a16:creationId xmlns:a16="http://schemas.microsoft.com/office/drawing/2014/main" id="{B0843F12-6D4A-491A-BFF7-68604D0B9F67}"/>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36" name="TextBox 8">
            <a:extLst>
              <a:ext uri="{FF2B5EF4-FFF2-40B4-BE49-F238E27FC236}">
                <a16:creationId xmlns:a16="http://schemas.microsoft.com/office/drawing/2014/main" id="{DE387A22-F03E-4848-8F60-892FC54C1424}"/>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sp>
        <p:nvSpPr>
          <p:cNvPr id="69" name="TextBox 7">
            <a:extLst>
              <a:ext uri="{FF2B5EF4-FFF2-40B4-BE49-F238E27FC236}">
                <a16:creationId xmlns:a16="http://schemas.microsoft.com/office/drawing/2014/main" id="{34CC7FAF-CE6E-437C-A0B8-BBF9E31A7B44}"/>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70" name="TextBox 8">
            <a:extLst>
              <a:ext uri="{FF2B5EF4-FFF2-40B4-BE49-F238E27FC236}">
                <a16:creationId xmlns:a16="http://schemas.microsoft.com/office/drawing/2014/main" id="{5488161E-C4B8-4732-A189-1828A4159B3C}"/>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spTree>
    <p:extLst>
      <p:ext uri="{BB962C8B-B14F-4D97-AF65-F5344CB8AC3E}">
        <p14:creationId xmlns:p14="http://schemas.microsoft.com/office/powerpoint/2010/main" val="103113221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914400" rtl="0" eaLnBrk="1" latinLnBrk="0" hangingPunct="1">
        <a:lnSpc>
          <a:spcPct val="90000"/>
        </a:lnSpc>
        <a:spcBef>
          <a:spcPct val="0"/>
        </a:spcBef>
        <a:buNone/>
        <a:defRPr sz="5400" kern="1200">
          <a:solidFill>
            <a:schemeClr val="bg1"/>
          </a:solidFill>
          <a:latin typeface="Rubik Medium" panose="00000600000000000000" pitchFamily="2" charset="-79"/>
          <a:ea typeface="+mj-ea"/>
          <a:cs typeface="Rubik Medium" panose="00000600000000000000"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ideo" Target="https://www.youtube.com/embed/OsPGbdWsqqk?feature=oembed"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B323-257F-405E-AAF0-44F73D7E24F5}"/>
              </a:ext>
            </a:extLst>
          </p:cNvPr>
          <p:cNvSpPr>
            <a:spLocks noGrp="1"/>
          </p:cNvSpPr>
          <p:nvPr>
            <p:ph type="title" idx="4294967295"/>
          </p:nvPr>
        </p:nvSpPr>
        <p:spPr>
          <a:xfrm>
            <a:off x="838200" y="2533779"/>
            <a:ext cx="10515600" cy="1325563"/>
          </a:xfrm>
          <a:prstGeom prst="rect">
            <a:avLst/>
          </a:prstGeom>
        </p:spPr>
        <p:txBody>
          <a:bodyPr/>
          <a:lstStyle/>
          <a:p>
            <a:pPr algn="ctr"/>
            <a:r>
              <a:rPr lang="en-GB" dirty="0"/>
              <a:t>Carers Trust</a:t>
            </a:r>
            <a:br>
              <a:rPr lang="en-GB" dirty="0"/>
            </a:br>
            <a:br>
              <a:rPr lang="en-GB" sz="3600" dirty="0"/>
            </a:br>
            <a:r>
              <a:rPr lang="en-GB" sz="3600" dirty="0"/>
              <a:t>Supporting Young Carers</a:t>
            </a:r>
            <a:endParaRPr lang="en-GB" dirty="0"/>
          </a:p>
        </p:txBody>
      </p:sp>
    </p:spTree>
    <p:extLst>
      <p:ext uri="{BB962C8B-B14F-4D97-AF65-F5344CB8AC3E}">
        <p14:creationId xmlns:p14="http://schemas.microsoft.com/office/powerpoint/2010/main" val="355564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899BB6-C28F-45F0-956A-D09F2EFF87AA}"/>
              </a:ext>
            </a:extLst>
          </p:cNvPr>
          <p:cNvSpPr>
            <a:spLocks noGrp="1"/>
          </p:cNvSpPr>
          <p:nvPr>
            <p:ph type="body" sz="quarter" idx="11"/>
          </p:nvPr>
        </p:nvSpPr>
        <p:spPr>
          <a:xfrm>
            <a:off x="432965" y="1659034"/>
            <a:ext cx="4436748" cy="4294462"/>
          </a:xfrm>
        </p:spPr>
        <p:txBody>
          <a:bodyPr/>
          <a:lstStyle/>
          <a:p>
            <a:r>
              <a:rPr lang="en-GB" b="1" dirty="0"/>
              <a:t>A carer is anyone who cares, unpaid, for a friend or family member who due to illness, disability, a mental health problem or an addiction, cannot cope without their support.</a:t>
            </a:r>
          </a:p>
          <a:p>
            <a:endParaRPr lang="en-GB" sz="2800" dirty="0"/>
          </a:p>
          <a:p>
            <a:r>
              <a:rPr lang="en-GB" b="1" dirty="0"/>
              <a:t>Young carers </a:t>
            </a:r>
            <a:r>
              <a:rPr lang="en-US" b="1" i="0" u="none" strike="noStrike" dirty="0">
                <a:solidFill>
                  <a:srgbClr val="152F4E"/>
                </a:solidFill>
                <a:effectLst/>
              </a:rPr>
              <a:t>are children and young people aged 5-17 </a:t>
            </a:r>
            <a:r>
              <a:rPr lang="en-GB" b="1" dirty="0"/>
              <a:t>with caring responsibilities. </a:t>
            </a:r>
          </a:p>
          <a:p>
            <a:endParaRPr lang="en-GB" dirty="0"/>
          </a:p>
        </p:txBody>
      </p:sp>
      <p:pic>
        <p:nvPicPr>
          <p:cNvPr id="7" name="Picture 6" descr="A picture containing road, outdoor, person, grass&#10;&#10;Description automatically generated">
            <a:extLst>
              <a:ext uri="{FF2B5EF4-FFF2-40B4-BE49-F238E27FC236}">
                <a16:creationId xmlns:a16="http://schemas.microsoft.com/office/drawing/2014/main" id="{36D400E4-1F9F-4B7E-93BB-DF8353F5BF55}"/>
              </a:ext>
            </a:extLst>
          </p:cNvPr>
          <p:cNvPicPr>
            <a:picLocks noChangeAspect="1"/>
          </p:cNvPicPr>
          <p:nvPr/>
        </p:nvPicPr>
        <p:blipFill rotWithShape="1">
          <a:blip r:embed="rId3">
            <a:extLst>
              <a:ext uri="{28A0092B-C50C-407E-A947-70E740481C1C}">
                <a14:useLocalDpi xmlns:a14="http://schemas.microsoft.com/office/drawing/2010/main" val="0"/>
              </a:ext>
            </a:extLst>
          </a:blip>
          <a:srcRect l="19635" r="16188"/>
          <a:stretch/>
        </p:blipFill>
        <p:spPr>
          <a:xfrm>
            <a:off x="5763551" y="0"/>
            <a:ext cx="6428449" cy="6858000"/>
          </a:xfrm>
          <a:prstGeom prst="rect">
            <a:avLst/>
          </a:prstGeom>
        </p:spPr>
      </p:pic>
    </p:spTree>
    <p:extLst>
      <p:ext uri="{BB962C8B-B14F-4D97-AF65-F5344CB8AC3E}">
        <p14:creationId xmlns:p14="http://schemas.microsoft.com/office/powerpoint/2010/main" val="372802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426A08CF-2EB8-4E1F-A2F4-6ADA80AAD18C}"/>
              </a:ext>
            </a:extLst>
          </p:cNvPr>
          <p:cNvSpPr>
            <a:spLocks noGrp="1"/>
          </p:cNvSpPr>
          <p:nvPr>
            <p:ph type="body" sz="quarter" idx="12"/>
          </p:nvPr>
        </p:nvSpPr>
        <p:spPr>
          <a:xfrm>
            <a:off x="4887314" y="266759"/>
            <a:ext cx="6893817" cy="754801"/>
          </a:xfrm>
        </p:spPr>
        <p:txBody>
          <a:bodyPr/>
          <a:lstStyle/>
          <a:p>
            <a:pPr algn="r"/>
            <a:r>
              <a:rPr lang="en-US" sz="4400" b="1" dirty="0"/>
              <a:t>The impact of caring</a:t>
            </a:r>
          </a:p>
        </p:txBody>
      </p:sp>
      <p:sp>
        <p:nvSpPr>
          <p:cNvPr id="6" name="TextBox 5">
            <a:extLst>
              <a:ext uri="{FF2B5EF4-FFF2-40B4-BE49-F238E27FC236}">
                <a16:creationId xmlns:a16="http://schemas.microsoft.com/office/drawing/2014/main" id="{95982765-5C4D-42B5-9B8B-2D0D7A4C989A}"/>
              </a:ext>
            </a:extLst>
          </p:cNvPr>
          <p:cNvSpPr txBox="1"/>
          <p:nvPr/>
        </p:nvSpPr>
        <p:spPr>
          <a:xfrm>
            <a:off x="728185" y="1751270"/>
            <a:ext cx="6242553" cy="223984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b="1" dirty="0">
                <a:solidFill>
                  <a:schemeClr val="bg1"/>
                </a:solidFill>
                <a:latin typeface="Arial" panose="020B0604020202020204" pitchFamily="34" charset="0"/>
                <a:cs typeface="Arial" panose="020B0604020202020204" pitchFamily="34" charset="0"/>
              </a:rPr>
              <a:t>Poor mental health</a:t>
            </a:r>
          </a:p>
          <a:p>
            <a:pPr marL="285750" indent="-285750">
              <a:lnSpc>
                <a:spcPct val="150000"/>
              </a:lnSpc>
              <a:buFont typeface="Arial" panose="020B0604020202020204" pitchFamily="34" charset="0"/>
              <a:buChar char="•"/>
            </a:pPr>
            <a:r>
              <a:rPr lang="en-GB" sz="2400" b="1" dirty="0">
                <a:solidFill>
                  <a:schemeClr val="bg1"/>
                </a:solidFill>
                <a:latin typeface="Arial" panose="020B0604020202020204" pitchFamily="34" charset="0"/>
                <a:cs typeface="Arial" panose="020B0604020202020204" pitchFamily="34" charset="0"/>
              </a:rPr>
              <a:t>Impact on social life</a:t>
            </a:r>
          </a:p>
          <a:p>
            <a:pPr marL="285750" indent="-285750">
              <a:lnSpc>
                <a:spcPct val="150000"/>
              </a:lnSpc>
              <a:buFont typeface="Arial" panose="020B0604020202020204" pitchFamily="34" charset="0"/>
              <a:buChar char="•"/>
            </a:pPr>
            <a:r>
              <a:rPr lang="en-GB" sz="2400" b="1" dirty="0">
                <a:solidFill>
                  <a:schemeClr val="bg1"/>
                </a:solidFill>
                <a:latin typeface="Arial" panose="020B0604020202020204" pitchFamily="34" charset="0"/>
                <a:cs typeface="Arial" panose="020B0604020202020204" pitchFamily="34" charset="0"/>
              </a:rPr>
              <a:t>Isolation &amp; loneliness</a:t>
            </a:r>
          </a:p>
          <a:p>
            <a:pPr marL="285750" indent="-285750">
              <a:lnSpc>
                <a:spcPct val="150000"/>
              </a:lnSpc>
              <a:buFont typeface="Arial" panose="020B0604020202020204" pitchFamily="34" charset="0"/>
              <a:buChar char="•"/>
            </a:pPr>
            <a:r>
              <a:rPr lang="en-GB" sz="2400" b="1" dirty="0">
                <a:solidFill>
                  <a:schemeClr val="bg1"/>
                </a:solidFill>
                <a:latin typeface="Arial" panose="020B0604020202020204" pitchFamily="34" charset="0"/>
                <a:cs typeface="Arial" panose="020B0604020202020204" pitchFamily="34" charset="0"/>
              </a:rPr>
              <a:t>Low self-confidence and aspirations</a:t>
            </a:r>
          </a:p>
        </p:txBody>
      </p:sp>
      <p:sp>
        <p:nvSpPr>
          <p:cNvPr id="7" name="TextBox 6">
            <a:extLst>
              <a:ext uri="{FF2B5EF4-FFF2-40B4-BE49-F238E27FC236}">
                <a16:creationId xmlns:a16="http://schemas.microsoft.com/office/drawing/2014/main" id="{E3162133-849D-4EA9-AD25-A717A5BA56C1}"/>
              </a:ext>
            </a:extLst>
          </p:cNvPr>
          <p:cNvSpPr txBox="1"/>
          <p:nvPr/>
        </p:nvSpPr>
        <p:spPr>
          <a:xfrm>
            <a:off x="728185" y="3991114"/>
            <a:ext cx="6151691" cy="168584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b="1" dirty="0">
                <a:solidFill>
                  <a:schemeClr val="bg1"/>
                </a:solidFill>
                <a:latin typeface="Arial" panose="020B0604020202020204" pitchFamily="34" charset="0"/>
                <a:cs typeface="Arial" panose="020B0604020202020204" pitchFamily="34" charset="0"/>
              </a:rPr>
              <a:t>Less access to opportunities</a:t>
            </a:r>
          </a:p>
          <a:p>
            <a:pPr marL="285750" indent="-285750">
              <a:lnSpc>
                <a:spcPct val="150000"/>
              </a:lnSpc>
              <a:buFont typeface="Arial" panose="020B0604020202020204" pitchFamily="34" charset="0"/>
              <a:buChar char="•"/>
            </a:pPr>
            <a:r>
              <a:rPr lang="en-GB" sz="2400" b="1" dirty="0">
                <a:solidFill>
                  <a:schemeClr val="bg1"/>
                </a:solidFill>
                <a:latin typeface="Arial" panose="020B0604020202020204" pitchFamily="34" charset="0"/>
                <a:cs typeface="Arial" panose="020B0604020202020204" pitchFamily="34" charset="0"/>
              </a:rPr>
              <a:t>Managing education and caring role</a:t>
            </a:r>
          </a:p>
          <a:p>
            <a:pPr marL="285750" indent="-285750">
              <a:lnSpc>
                <a:spcPct val="150000"/>
              </a:lnSpc>
              <a:buFont typeface="Arial" panose="020B0604020202020204" pitchFamily="34" charset="0"/>
              <a:buChar char="•"/>
            </a:pPr>
            <a:r>
              <a:rPr lang="en-GB" sz="2400" b="1" dirty="0">
                <a:solidFill>
                  <a:schemeClr val="bg1"/>
                </a:solidFill>
                <a:latin typeface="Arial" panose="020B0604020202020204" pitchFamily="34" charset="0"/>
                <a:cs typeface="Arial" panose="020B0604020202020204" pitchFamily="34" charset="0"/>
              </a:rPr>
              <a:t>Strain on relationships</a:t>
            </a:r>
          </a:p>
        </p:txBody>
      </p:sp>
      <p:pic>
        <p:nvPicPr>
          <p:cNvPr id="9" name="Picture 8" descr="A child that is sitting in the grass&#10;&#10;Description automatically generated">
            <a:extLst>
              <a:ext uri="{FF2B5EF4-FFF2-40B4-BE49-F238E27FC236}">
                <a16:creationId xmlns:a16="http://schemas.microsoft.com/office/drawing/2014/main" id="{25F6511E-9A7B-4157-BDE6-FE000FD29638}"/>
              </a:ext>
            </a:extLst>
          </p:cNvPr>
          <p:cNvPicPr>
            <a:picLocks noChangeAspect="1"/>
          </p:cNvPicPr>
          <p:nvPr/>
        </p:nvPicPr>
        <p:blipFill rotWithShape="1">
          <a:blip r:embed="rId3">
            <a:extLst>
              <a:ext uri="{28A0092B-C50C-407E-A947-70E740481C1C}">
                <a14:useLocalDpi xmlns:a14="http://schemas.microsoft.com/office/drawing/2010/main" val="0"/>
              </a:ext>
            </a:extLst>
          </a:blip>
          <a:srcRect l="-233" t="15832" r="235" b="9370"/>
          <a:stretch/>
        </p:blipFill>
        <p:spPr>
          <a:xfrm>
            <a:off x="7081119" y="1153885"/>
            <a:ext cx="4609418" cy="5165211"/>
          </a:xfrm>
          <a:prstGeom prst="rect">
            <a:avLst/>
          </a:prstGeom>
          <a:noFill/>
        </p:spPr>
      </p:pic>
    </p:spTree>
    <p:extLst>
      <p:ext uri="{BB962C8B-B14F-4D97-AF65-F5344CB8AC3E}">
        <p14:creationId xmlns:p14="http://schemas.microsoft.com/office/powerpoint/2010/main" val="4164480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Life as a young carer">
            <a:hlinkClick r:id="" action="ppaction://media"/>
            <a:extLst>
              <a:ext uri="{FF2B5EF4-FFF2-40B4-BE49-F238E27FC236}">
                <a16:creationId xmlns:a16="http://schemas.microsoft.com/office/drawing/2014/main" id="{24234EF3-A261-4CC5-AABC-89784232988F}"/>
              </a:ext>
            </a:extLst>
          </p:cNvPr>
          <p:cNvPicPr>
            <a:picLocks noRot="1" noChangeAspect="1"/>
          </p:cNvPicPr>
          <p:nvPr>
            <a:videoFile r:link="rId1"/>
          </p:nvPr>
        </p:nvPicPr>
        <p:blipFill>
          <a:blip r:embed="rId4"/>
          <a:stretch>
            <a:fillRect/>
          </a:stretch>
        </p:blipFill>
        <p:spPr>
          <a:xfrm>
            <a:off x="2982686" y="1463148"/>
            <a:ext cx="6252992" cy="3532941"/>
          </a:xfrm>
          <a:prstGeom prst="rect">
            <a:avLst/>
          </a:prstGeom>
        </p:spPr>
      </p:pic>
      <p:sp>
        <p:nvSpPr>
          <p:cNvPr id="4" name="TextBox 3">
            <a:extLst>
              <a:ext uri="{FF2B5EF4-FFF2-40B4-BE49-F238E27FC236}">
                <a16:creationId xmlns:a16="http://schemas.microsoft.com/office/drawing/2014/main" id="{F1D9B729-EAA8-48AA-9388-4CF88C99FD00}"/>
              </a:ext>
            </a:extLst>
          </p:cNvPr>
          <p:cNvSpPr txBox="1"/>
          <p:nvPr/>
        </p:nvSpPr>
        <p:spPr>
          <a:xfrm>
            <a:off x="2547257" y="5326066"/>
            <a:ext cx="7097486" cy="1046440"/>
          </a:xfrm>
          <a:prstGeom prst="rect">
            <a:avLst/>
          </a:prstGeom>
          <a:noFill/>
        </p:spPr>
        <p:txBody>
          <a:bodyPr wrap="square" rtlCol="0">
            <a:spAutoFit/>
          </a:bodyPr>
          <a:lstStyle/>
          <a:p>
            <a:pPr algn="ctr"/>
            <a:r>
              <a:rPr lang="en-US" sz="4400" b="1" i="0" dirty="0">
                <a:solidFill>
                  <a:srgbClr val="152F4E"/>
                </a:solidFill>
                <a:effectLst/>
                <a:latin typeface="Arial" panose="020B0604020202020204" pitchFamily="34" charset="0"/>
                <a:cs typeface="Arial" panose="020B0604020202020204" pitchFamily="34" charset="0"/>
              </a:rPr>
              <a:t>Life as a young carer</a:t>
            </a:r>
          </a:p>
          <a:p>
            <a:pPr algn="ctr"/>
            <a:endParaRPr lang="en-GB" dirty="0"/>
          </a:p>
        </p:txBody>
      </p:sp>
    </p:spTree>
    <p:extLst>
      <p:ext uri="{BB962C8B-B14F-4D97-AF65-F5344CB8AC3E}">
        <p14:creationId xmlns:p14="http://schemas.microsoft.com/office/powerpoint/2010/main" val="154086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AB1624-7461-47CD-830E-52339AD2193E}"/>
              </a:ext>
            </a:extLst>
          </p:cNvPr>
          <p:cNvSpPr>
            <a:spLocks noGrp="1"/>
          </p:cNvSpPr>
          <p:nvPr>
            <p:ph type="body" sz="quarter" idx="12"/>
          </p:nvPr>
        </p:nvSpPr>
        <p:spPr>
          <a:xfrm>
            <a:off x="4259107" y="309503"/>
            <a:ext cx="7736036" cy="993775"/>
          </a:xfrm>
        </p:spPr>
        <p:txBody>
          <a:bodyPr/>
          <a:lstStyle/>
          <a:p>
            <a:r>
              <a:rPr lang="en-GB" sz="4400" b="1" dirty="0"/>
              <a:t>What we do at Carers Trust</a:t>
            </a:r>
          </a:p>
        </p:txBody>
      </p:sp>
      <p:grpSp>
        <p:nvGrpSpPr>
          <p:cNvPr id="4" name="Group 3">
            <a:extLst>
              <a:ext uri="{FF2B5EF4-FFF2-40B4-BE49-F238E27FC236}">
                <a16:creationId xmlns:a16="http://schemas.microsoft.com/office/drawing/2014/main" id="{3768FF7E-B31B-4144-AE79-5C6CC54A5CE1}"/>
              </a:ext>
            </a:extLst>
          </p:cNvPr>
          <p:cNvGrpSpPr/>
          <p:nvPr/>
        </p:nvGrpSpPr>
        <p:grpSpPr>
          <a:xfrm>
            <a:off x="879507" y="2204107"/>
            <a:ext cx="9987531" cy="3283979"/>
            <a:chOff x="773181" y="2767631"/>
            <a:chExt cx="9987531" cy="3283979"/>
          </a:xfrm>
        </p:grpSpPr>
        <p:sp>
          <p:nvSpPr>
            <p:cNvPr id="2" name="TextBox 1">
              <a:extLst>
                <a:ext uri="{FF2B5EF4-FFF2-40B4-BE49-F238E27FC236}">
                  <a16:creationId xmlns:a16="http://schemas.microsoft.com/office/drawing/2014/main" id="{07975061-D50E-4DFD-A9DB-43DAD429F99C}"/>
                </a:ext>
              </a:extLst>
            </p:cNvPr>
            <p:cNvSpPr txBox="1"/>
            <p:nvPr/>
          </p:nvSpPr>
          <p:spPr>
            <a:xfrm>
              <a:off x="773181" y="2767631"/>
              <a:ext cx="2915478" cy="830997"/>
            </a:xfrm>
            <a:custGeom>
              <a:avLst/>
              <a:gdLst>
                <a:gd name="connsiteX0" fmla="*/ 0 w 2915478"/>
                <a:gd name="connsiteY0" fmla="*/ 0 h 830997"/>
                <a:gd name="connsiteX1" fmla="*/ 524786 w 2915478"/>
                <a:gd name="connsiteY1" fmla="*/ 0 h 830997"/>
                <a:gd name="connsiteX2" fmla="*/ 1049572 w 2915478"/>
                <a:gd name="connsiteY2" fmla="*/ 0 h 830997"/>
                <a:gd name="connsiteX3" fmla="*/ 1545203 w 2915478"/>
                <a:gd name="connsiteY3" fmla="*/ 0 h 830997"/>
                <a:gd name="connsiteX4" fmla="*/ 2157454 w 2915478"/>
                <a:gd name="connsiteY4" fmla="*/ 0 h 830997"/>
                <a:gd name="connsiteX5" fmla="*/ 2915478 w 2915478"/>
                <a:gd name="connsiteY5" fmla="*/ 0 h 830997"/>
                <a:gd name="connsiteX6" fmla="*/ 2915478 w 2915478"/>
                <a:gd name="connsiteY6" fmla="*/ 390569 h 830997"/>
                <a:gd name="connsiteX7" fmla="*/ 2915478 w 2915478"/>
                <a:gd name="connsiteY7" fmla="*/ 830997 h 830997"/>
                <a:gd name="connsiteX8" fmla="*/ 2419847 w 2915478"/>
                <a:gd name="connsiteY8" fmla="*/ 830997 h 830997"/>
                <a:gd name="connsiteX9" fmla="*/ 1865906 w 2915478"/>
                <a:gd name="connsiteY9" fmla="*/ 830997 h 830997"/>
                <a:gd name="connsiteX10" fmla="*/ 1341120 w 2915478"/>
                <a:gd name="connsiteY10" fmla="*/ 830997 h 830997"/>
                <a:gd name="connsiteX11" fmla="*/ 816334 w 2915478"/>
                <a:gd name="connsiteY11" fmla="*/ 830997 h 830997"/>
                <a:gd name="connsiteX12" fmla="*/ 0 w 2915478"/>
                <a:gd name="connsiteY12" fmla="*/ 830997 h 830997"/>
                <a:gd name="connsiteX13" fmla="*/ 0 w 2915478"/>
                <a:gd name="connsiteY13" fmla="*/ 398879 h 830997"/>
                <a:gd name="connsiteX14" fmla="*/ 0 w 2915478"/>
                <a:gd name="connsiteY14"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5478" h="830997" extrusionOk="0">
                  <a:moveTo>
                    <a:pt x="0" y="0"/>
                  </a:moveTo>
                  <a:cubicBezTo>
                    <a:pt x="191788" y="-18501"/>
                    <a:pt x="313944" y="16741"/>
                    <a:pt x="524786" y="0"/>
                  </a:cubicBezTo>
                  <a:cubicBezTo>
                    <a:pt x="735628" y="-16741"/>
                    <a:pt x="931100" y="9495"/>
                    <a:pt x="1049572" y="0"/>
                  </a:cubicBezTo>
                  <a:cubicBezTo>
                    <a:pt x="1168044" y="-9495"/>
                    <a:pt x="1435217" y="-17331"/>
                    <a:pt x="1545203" y="0"/>
                  </a:cubicBezTo>
                  <a:cubicBezTo>
                    <a:pt x="1655189" y="17331"/>
                    <a:pt x="1864055" y="-8670"/>
                    <a:pt x="2157454" y="0"/>
                  </a:cubicBezTo>
                  <a:cubicBezTo>
                    <a:pt x="2450853" y="8670"/>
                    <a:pt x="2638031" y="-35599"/>
                    <a:pt x="2915478" y="0"/>
                  </a:cubicBezTo>
                  <a:cubicBezTo>
                    <a:pt x="2929016" y="165718"/>
                    <a:pt x="2906079" y="242178"/>
                    <a:pt x="2915478" y="390569"/>
                  </a:cubicBezTo>
                  <a:cubicBezTo>
                    <a:pt x="2924877" y="538960"/>
                    <a:pt x="2907935" y="666503"/>
                    <a:pt x="2915478" y="830997"/>
                  </a:cubicBezTo>
                  <a:cubicBezTo>
                    <a:pt x="2684578" y="840867"/>
                    <a:pt x="2648782" y="824208"/>
                    <a:pt x="2419847" y="830997"/>
                  </a:cubicBezTo>
                  <a:cubicBezTo>
                    <a:pt x="2190912" y="837786"/>
                    <a:pt x="2140652" y="805894"/>
                    <a:pt x="1865906" y="830997"/>
                  </a:cubicBezTo>
                  <a:cubicBezTo>
                    <a:pt x="1591160" y="856100"/>
                    <a:pt x="1601338" y="825733"/>
                    <a:pt x="1341120" y="830997"/>
                  </a:cubicBezTo>
                  <a:cubicBezTo>
                    <a:pt x="1080902" y="836261"/>
                    <a:pt x="994687" y="827383"/>
                    <a:pt x="816334" y="830997"/>
                  </a:cubicBezTo>
                  <a:cubicBezTo>
                    <a:pt x="637981" y="834611"/>
                    <a:pt x="381641" y="851047"/>
                    <a:pt x="0" y="830997"/>
                  </a:cubicBezTo>
                  <a:cubicBezTo>
                    <a:pt x="3058" y="721249"/>
                    <a:pt x="6343" y="522342"/>
                    <a:pt x="0" y="398879"/>
                  </a:cubicBezTo>
                  <a:cubicBezTo>
                    <a:pt x="-6343" y="275416"/>
                    <a:pt x="4189" y="175175"/>
                    <a:pt x="0" y="0"/>
                  </a:cubicBezTo>
                  <a:close/>
                </a:path>
              </a:pathLst>
            </a:custGeom>
            <a:noFill/>
            <a:ln w="38100">
              <a:solidFill>
                <a:schemeClr val="bg1"/>
              </a:solidFill>
              <a:extLst>
                <a:ext uri="{C807C97D-BFC1-408E-A445-0C87EB9F89A2}">
                  <ask:lineSketchStyleProps xmlns:ask="http://schemas.microsoft.com/office/drawing/2018/sketchyshapes" sd="1113351629">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Rubik Medium" panose="00000600000000000000" pitchFamily="2" charset="-79"/>
                  <a:ea typeface="+mn-ea"/>
                  <a:cs typeface="Rubik Medium" panose="00000600000000000000" pitchFamily="2" charset="-79"/>
                </a:rPr>
                <a:t>Financial support: individual grants</a:t>
              </a:r>
            </a:p>
          </p:txBody>
        </p:sp>
        <p:sp>
          <p:nvSpPr>
            <p:cNvPr id="5" name="TextBox 4">
              <a:extLst>
                <a:ext uri="{FF2B5EF4-FFF2-40B4-BE49-F238E27FC236}">
                  <a16:creationId xmlns:a16="http://schemas.microsoft.com/office/drawing/2014/main" id="{D1047AFC-C143-41DA-B788-D5F1A2D686F6}"/>
                </a:ext>
              </a:extLst>
            </p:cNvPr>
            <p:cNvSpPr txBox="1"/>
            <p:nvPr/>
          </p:nvSpPr>
          <p:spPr>
            <a:xfrm>
              <a:off x="4755770" y="2767631"/>
              <a:ext cx="2068478" cy="830997"/>
            </a:xfrm>
            <a:custGeom>
              <a:avLst/>
              <a:gdLst>
                <a:gd name="connsiteX0" fmla="*/ 0 w 2068478"/>
                <a:gd name="connsiteY0" fmla="*/ 0 h 830997"/>
                <a:gd name="connsiteX1" fmla="*/ 648123 w 2068478"/>
                <a:gd name="connsiteY1" fmla="*/ 0 h 830997"/>
                <a:gd name="connsiteX2" fmla="*/ 1296246 w 2068478"/>
                <a:gd name="connsiteY2" fmla="*/ 0 h 830997"/>
                <a:gd name="connsiteX3" fmla="*/ 2068478 w 2068478"/>
                <a:gd name="connsiteY3" fmla="*/ 0 h 830997"/>
                <a:gd name="connsiteX4" fmla="*/ 2068478 w 2068478"/>
                <a:gd name="connsiteY4" fmla="*/ 423808 h 830997"/>
                <a:gd name="connsiteX5" fmla="*/ 2068478 w 2068478"/>
                <a:gd name="connsiteY5" fmla="*/ 830997 h 830997"/>
                <a:gd name="connsiteX6" fmla="*/ 1337616 w 2068478"/>
                <a:gd name="connsiteY6" fmla="*/ 830997 h 830997"/>
                <a:gd name="connsiteX7" fmla="*/ 648123 w 2068478"/>
                <a:gd name="connsiteY7" fmla="*/ 830997 h 830997"/>
                <a:gd name="connsiteX8" fmla="*/ 0 w 2068478"/>
                <a:gd name="connsiteY8" fmla="*/ 830997 h 830997"/>
                <a:gd name="connsiteX9" fmla="*/ 0 w 2068478"/>
                <a:gd name="connsiteY9" fmla="*/ 423808 h 830997"/>
                <a:gd name="connsiteX10" fmla="*/ 0 w 2068478"/>
                <a:gd name="connsiteY10"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8478" h="830997" extrusionOk="0">
                  <a:moveTo>
                    <a:pt x="0" y="0"/>
                  </a:moveTo>
                  <a:cubicBezTo>
                    <a:pt x="211037" y="7113"/>
                    <a:pt x="472099" y="13561"/>
                    <a:pt x="648123" y="0"/>
                  </a:cubicBezTo>
                  <a:cubicBezTo>
                    <a:pt x="824147" y="-13561"/>
                    <a:pt x="1086876" y="-7244"/>
                    <a:pt x="1296246" y="0"/>
                  </a:cubicBezTo>
                  <a:cubicBezTo>
                    <a:pt x="1505616" y="7244"/>
                    <a:pt x="1849600" y="34799"/>
                    <a:pt x="2068478" y="0"/>
                  </a:cubicBezTo>
                  <a:cubicBezTo>
                    <a:pt x="2060400" y="195346"/>
                    <a:pt x="2050263" y="291186"/>
                    <a:pt x="2068478" y="423808"/>
                  </a:cubicBezTo>
                  <a:cubicBezTo>
                    <a:pt x="2086693" y="556430"/>
                    <a:pt x="2078525" y="725996"/>
                    <a:pt x="2068478" y="830997"/>
                  </a:cubicBezTo>
                  <a:cubicBezTo>
                    <a:pt x="1774066" y="866253"/>
                    <a:pt x="1551916" y="805407"/>
                    <a:pt x="1337616" y="830997"/>
                  </a:cubicBezTo>
                  <a:cubicBezTo>
                    <a:pt x="1123316" y="856587"/>
                    <a:pt x="869887" y="851973"/>
                    <a:pt x="648123" y="830997"/>
                  </a:cubicBezTo>
                  <a:cubicBezTo>
                    <a:pt x="426359" y="810021"/>
                    <a:pt x="256591" y="806815"/>
                    <a:pt x="0" y="830997"/>
                  </a:cubicBezTo>
                  <a:cubicBezTo>
                    <a:pt x="-20059" y="680854"/>
                    <a:pt x="-5470" y="505958"/>
                    <a:pt x="0" y="423808"/>
                  </a:cubicBezTo>
                  <a:cubicBezTo>
                    <a:pt x="5470" y="341658"/>
                    <a:pt x="2283" y="150803"/>
                    <a:pt x="0" y="0"/>
                  </a:cubicBezTo>
                  <a:close/>
                </a:path>
              </a:pathLst>
            </a:custGeom>
            <a:noFill/>
            <a:ln w="38100">
              <a:solidFill>
                <a:schemeClr val="bg1"/>
              </a:solidFill>
              <a:extLst>
                <a:ext uri="{C807C97D-BFC1-408E-A445-0C87EB9F89A2}">
                  <ask:lineSketchStyleProps xmlns:ask="http://schemas.microsoft.com/office/drawing/2018/sketchyshapes" sd="1113351629">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Rubik Medium" panose="00000600000000000000" pitchFamily="2" charset="-79"/>
                  <a:ea typeface="+mn-ea"/>
                  <a:cs typeface="Rubik Medium" panose="00000600000000000000" pitchFamily="2" charset="-79"/>
                </a:rPr>
                <a:t>Information &amp; advice</a:t>
              </a:r>
            </a:p>
          </p:txBody>
        </p:sp>
        <p:sp>
          <p:nvSpPr>
            <p:cNvPr id="6" name="TextBox 5">
              <a:extLst>
                <a:ext uri="{FF2B5EF4-FFF2-40B4-BE49-F238E27FC236}">
                  <a16:creationId xmlns:a16="http://schemas.microsoft.com/office/drawing/2014/main" id="{F1E4966A-6D59-46A0-AB83-6FB87E393599}"/>
                </a:ext>
              </a:extLst>
            </p:cNvPr>
            <p:cNvSpPr txBox="1"/>
            <p:nvPr/>
          </p:nvSpPr>
          <p:spPr>
            <a:xfrm>
              <a:off x="7812750" y="2767631"/>
              <a:ext cx="2915478" cy="830997"/>
            </a:xfrm>
            <a:custGeom>
              <a:avLst/>
              <a:gdLst>
                <a:gd name="connsiteX0" fmla="*/ 0 w 2915478"/>
                <a:gd name="connsiteY0" fmla="*/ 0 h 830997"/>
                <a:gd name="connsiteX1" fmla="*/ 524786 w 2915478"/>
                <a:gd name="connsiteY1" fmla="*/ 0 h 830997"/>
                <a:gd name="connsiteX2" fmla="*/ 1049572 w 2915478"/>
                <a:gd name="connsiteY2" fmla="*/ 0 h 830997"/>
                <a:gd name="connsiteX3" fmla="*/ 1545203 w 2915478"/>
                <a:gd name="connsiteY3" fmla="*/ 0 h 830997"/>
                <a:gd name="connsiteX4" fmla="*/ 2157454 w 2915478"/>
                <a:gd name="connsiteY4" fmla="*/ 0 h 830997"/>
                <a:gd name="connsiteX5" fmla="*/ 2915478 w 2915478"/>
                <a:gd name="connsiteY5" fmla="*/ 0 h 830997"/>
                <a:gd name="connsiteX6" fmla="*/ 2915478 w 2915478"/>
                <a:gd name="connsiteY6" fmla="*/ 390569 h 830997"/>
                <a:gd name="connsiteX7" fmla="*/ 2915478 w 2915478"/>
                <a:gd name="connsiteY7" fmla="*/ 830997 h 830997"/>
                <a:gd name="connsiteX8" fmla="*/ 2419847 w 2915478"/>
                <a:gd name="connsiteY8" fmla="*/ 830997 h 830997"/>
                <a:gd name="connsiteX9" fmla="*/ 1865906 w 2915478"/>
                <a:gd name="connsiteY9" fmla="*/ 830997 h 830997"/>
                <a:gd name="connsiteX10" fmla="*/ 1341120 w 2915478"/>
                <a:gd name="connsiteY10" fmla="*/ 830997 h 830997"/>
                <a:gd name="connsiteX11" fmla="*/ 816334 w 2915478"/>
                <a:gd name="connsiteY11" fmla="*/ 830997 h 830997"/>
                <a:gd name="connsiteX12" fmla="*/ 0 w 2915478"/>
                <a:gd name="connsiteY12" fmla="*/ 830997 h 830997"/>
                <a:gd name="connsiteX13" fmla="*/ 0 w 2915478"/>
                <a:gd name="connsiteY13" fmla="*/ 398879 h 830997"/>
                <a:gd name="connsiteX14" fmla="*/ 0 w 2915478"/>
                <a:gd name="connsiteY14"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5478" h="830997" extrusionOk="0">
                  <a:moveTo>
                    <a:pt x="0" y="0"/>
                  </a:moveTo>
                  <a:cubicBezTo>
                    <a:pt x="191788" y="-18501"/>
                    <a:pt x="313944" y="16741"/>
                    <a:pt x="524786" y="0"/>
                  </a:cubicBezTo>
                  <a:cubicBezTo>
                    <a:pt x="735628" y="-16741"/>
                    <a:pt x="931100" y="9495"/>
                    <a:pt x="1049572" y="0"/>
                  </a:cubicBezTo>
                  <a:cubicBezTo>
                    <a:pt x="1168044" y="-9495"/>
                    <a:pt x="1435217" y="-17331"/>
                    <a:pt x="1545203" y="0"/>
                  </a:cubicBezTo>
                  <a:cubicBezTo>
                    <a:pt x="1655189" y="17331"/>
                    <a:pt x="1864055" y="-8670"/>
                    <a:pt x="2157454" y="0"/>
                  </a:cubicBezTo>
                  <a:cubicBezTo>
                    <a:pt x="2450853" y="8670"/>
                    <a:pt x="2638031" y="-35599"/>
                    <a:pt x="2915478" y="0"/>
                  </a:cubicBezTo>
                  <a:cubicBezTo>
                    <a:pt x="2929016" y="165718"/>
                    <a:pt x="2906079" y="242178"/>
                    <a:pt x="2915478" y="390569"/>
                  </a:cubicBezTo>
                  <a:cubicBezTo>
                    <a:pt x="2924877" y="538960"/>
                    <a:pt x="2907935" y="666503"/>
                    <a:pt x="2915478" y="830997"/>
                  </a:cubicBezTo>
                  <a:cubicBezTo>
                    <a:pt x="2684578" y="840867"/>
                    <a:pt x="2648782" y="824208"/>
                    <a:pt x="2419847" y="830997"/>
                  </a:cubicBezTo>
                  <a:cubicBezTo>
                    <a:pt x="2190912" y="837786"/>
                    <a:pt x="2140652" y="805894"/>
                    <a:pt x="1865906" y="830997"/>
                  </a:cubicBezTo>
                  <a:cubicBezTo>
                    <a:pt x="1591160" y="856100"/>
                    <a:pt x="1601338" y="825733"/>
                    <a:pt x="1341120" y="830997"/>
                  </a:cubicBezTo>
                  <a:cubicBezTo>
                    <a:pt x="1080902" y="836261"/>
                    <a:pt x="994687" y="827383"/>
                    <a:pt x="816334" y="830997"/>
                  </a:cubicBezTo>
                  <a:cubicBezTo>
                    <a:pt x="637981" y="834611"/>
                    <a:pt x="381641" y="851047"/>
                    <a:pt x="0" y="830997"/>
                  </a:cubicBezTo>
                  <a:cubicBezTo>
                    <a:pt x="3058" y="721249"/>
                    <a:pt x="6343" y="522342"/>
                    <a:pt x="0" y="398879"/>
                  </a:cubicBezTo>
                  <a:cubicBezTo>
                    <a:pt x="-6343" y="275416"/>
                    <a:pt x="4189" y="175175"/>
                    <a:pt x="0" y="0"/>
                  </a:cubicBezTo>
                  <a:close/>
                </a:path>
              </a:pathLst>
            </a:custGeom>
            <a:noFill/>
            <a:ln w="38100">
              <a:solidFill>
                <a:schemeClr val="bg1"/>
              </a:solidFill>
              <a:extLst>
                <a:ext uri="{C807C97D-BFC1-408E-A445-0C87EB9F89A2}">
                  <ask:lineSketchStyleProps xmlns:ask="http://schemas.microsoft.com/office/drawing/2018/sketchyshapes" sd="1113351629">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Rubik Medium" panose="00000600000000000000" pitchFamily="2" charset="-79"/>
                  <a:ea typeface="+mn-ea"/>
                  <a:cs typeface="Rubik Medium" panose="00000600000000000000" pitchFamily="2" charset="-79"/>
                </a:rPr>
                <a:t>Campaigning &amp; awareness raising</a:t>
              </a:r>
            </a:p>
          </p:txBody>
        </p:sp>
        <p:sp>
          <p:nvSpPr>
            <p:cNvPr id="7" name="TextBox 6">
              <a:extLst>
                <a:ext uri="{FF2B5EF4-FFF2-40B4-BE49-F238E27FC236}">
                  <a16:creationId xmlns:a16="http://schemas.microsoft.com/office/drawing/2014/main" id="{47693769-8071-4AFE-A45F-E14E2E3226DC}"/>
                </a:ext>
              </a:extLst>
            </p:cNvPr>
            <p:cNvSpPr txBox="1"/>
            <p:nvPr/>
          </p:nvSpPr>
          <p:spPr>
            <a:xfrm>
              <a:off x="1663147" y="3994123"/>
              <a:ext cx="3081131" cy="830997"/>
            </a:xfrm>
            <a:custGeom>
              <a:avLst/>
              <a:gdLst>
                <a:gd name="connsiteX0" fmla="*/ 0 w 3081131"/>
                <a:gd name="connsiteY0" fmla="*/ 0 h 830997"/>
                <a:gd name="connsiteX1" fmla="*/ 554604 w 3081131"/>
                <a:gd name="connsiteY1" fmla="*/ 0 h 830997"/>
                <a:gd name="connsiteX2" fmla="*/ 1109207 w 3081131"/>
                <a:gd name="connsiteY2" fmla="*/ 0 h 830997"/>
                <a:gd name="connsiteX3" fmla="*/ 1632999 w 3081131"/>
                <a:gd name="connsiteY3" fmla="*/ 0 h 830997"/>
                <a:gd name="connsiteX4" fmla="*/ 2280037 w 3081131"/>
                <a:gd name="connsiteY4" fmla="*/ 0 h 830997"/>
                <a:gd name="connsiteX5" fmla="*/ 3081131 w 3081131"/>
                <a:gd name="connsiteY5" fmla="*/ 0 h 830997"/>
                <a:gd name="connsiteX6" fmla="*/ 3081131 w 3081131"/>
                <a:gd name="connsiteY6" fmla="*/ 390569 h 830997"/>
                <a:gd name="connsiteX7" fmla="*/ 3081131 w 3081131"/>
                <a:gd name="connsiteY7" fmla="*/ 830997 h 830997"/>
                <a:gd name="connsiteX8" fmla="*/ 2557339 w 3081131"/>
                <a:gd name="connsiteY8" fmla="*/ 830997 h 830997"/>
                <a:gd name="connsiteX9" fmla="*/ 1971924 w 3081131"/>
                <a:gd name="connsiteY9" fmla="*/ 830997 h 830997"/>
                <a:gd name="connsiteX10" fmla="*/ 1417320 w 3081131"/>
                <a:gd name="connsiteY10" fmla="*/ 830997 h 830997"/>
                <a:gd name="connsiteX11" fmla="*/ 862717 w 3081131"/>
                <a:gd name="connsiteY11" fmla="*/ 830997 h 830997"/>
                <a:gd name="connsiteX12" fmla="*/ 0 w 3081131"/>
                <a:gd name="connsiteY12" fmla="*/ 830997 h 830997"/>
                <a:gd name="connsiteX13" fmla="*/ 0 w 3081131"/>
                <a:gd name="connsiteY13" fmla="*/ 398879 h 830997"/>
                <a:gd name="connsiteX14" fmla="*/ 0 w 3081131"/>
                <a:gd name="connsiteY14"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1131" h="830997" extrusionOk="0">
                  <a:moveTo>
                    <a:pt x="0" y="0"/>
                  </a:moveTo>
                  <a:cubicBezTo>
                    <a:pt x="240921" y="8158"/>
                    <a:pt x="284637" y="-11202"/>
                    <a:pt x="554604" y="0"/>
                  </a:cubicBezTo>
                  <a:cubicBezTo>
                    <a:pt x="824571" y="11202"/>
                    <a:pt x="990612" y="-15545"/>
                    <a:pt x="1109207" y="0"/>
                  </a:cubicBezTo>
                  <a:cubicBezTo>
                    <a:pt x="1227802" y="15545"/>
                    <a:pt x="1493927" y="-6028"/>
                    <a:pt x="1632999" y="0"/>
                  </a:cubicBezTo>
                  <a:cubicBezTo>
                    <a:pt x="1772071" y="6028"/>
                    <a:pt x="2038237" y="29914"/>
                    <a:pt x="2280037" y="0"/>
                  </a:cubicBezTo>
                  <a:cubicBezTo>
                    <a:pt x="2521837" y="-29914"/>
                    <a:pt x="2732879" y="-30146"/>
                    <a:pt x="3081131" y="0"/>
                  </a:cubicBezTo>
                  <a:cubicBezTo>
                    <a:pt x="3094669" y="165718"/>
                    <a:pt x="3071732" y="242178"/>
                    <a:pt x="3081131" y="390569"/>
                  </a:cubicBezTo>
                  <a:cubicBezTo>
                    <a:pt x="3090530" y="538960"/>
                    <a:pt x="3073588" y="666503"/>
                    <a:pt x="3081131" y="830997"/>
                  </a:cubicBezTo>
                  <a:cubicBezTo>
                    <a:pt x="2947468" y="806285"/>
                    <a:pt x="2708882" y="812425"/>
                    <a:pt x="2557339" y="830997"/>
                  </a:cubicBezTo>
                  <a:cubicBezTo>
                    <a:pt x="2405796" y="849569"/>
                    <a:pt x="2216718" y="845493"/>
                    <a:pt x="1971924" y="830997"/>
                  </a:cubicBezTo>
                  <a:cubicBezTo>
                    <a:pt x="1727131" y="816501"/>
                    <a:pt x="1553435" y="841711"/>
                    <a:pt x="1417320" y="830997"/>
                  </a:cubicBezTo>
                  <a:cubicBezTo>
                    <a:pt x="1281205" y="820283"/>
                    <a:pt x="1077933" y="831330"/>
                    <a:pt x="862717" y="830997"/>
                  </a:cubicBezTo>
                  <a:cubicBezTo>
                    <a:pt x="647501" y="830664"/>
                    <a:pt x="416923" y="792725"/>
                    <a:pt x="0" y="830997"/>
                  </a:cubicBezTo>
                  <a:cubicBezTo>
                    <a:pt x="3058" y="721249"/>
                    <a:pt x="6343" y="522342"/>
                    <a:pt x="0" y="398879"/>
                  </a:cubicBezTo>
                  <a:cubicBezTo>
                    <a:pt x="-6343" y="275416"/>
                    <a:pt x="4189" y="175175"/>
                    <a:pt x="0" y="0"/>
                  </a:cubicBezTo>
                  <a:close/>
                </a:path>
              </a:pathLst>
            </a:custGeom>
            <a:noFill/>
            <a:ln w="38100">
              <a:solidFill>
                <a:schemeClr val="bg1"/>
              </a:solidFill>
              <a:extLst>
                <a:ext uri="{C807C97D-BFC1-408E-A445-0C87EB9F89A2}">
                  <ask:lineSketchStyleProps xmlns:ask="http://schemas.microsoft.com/office/drawing/2018/sketchyshapes" sd="1113351629">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Rubik Medium" panose="00000600000000000000" pitchFamily="2" charset="-79"/>
                  <a:ea typeface="+mn-ea"/>
                  <a:cs typeface="Rubik Medium" panose="00000600000000000000" pitchFamily="2" charset="-79"/>
                </a:rPr>
                <a:t>Influencing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Rubik Medium" panose="00000600000000000000" pitchFamily="2" charset="-79"/>
                  <a:ea typeface="+mn-ea"/>
                  <a:cs typeface="Rubik Medium" panose="00000600000000000000" pitchFamily="2" charset="-79"/>
                </a:rPr>
                <a:t>locally &amp; nationally</a:t>
              </a:r>
            </a:p>
          </p:txBody>
        </p:sp>
        <p:sp>
          <p:nvSpPr>
            <p:cNvPr id="8" name="TextBox 7">
              <a:extLst>
                <a:ext uri="{FF2B5EF4-FFF2-40B4-BE49-F238E27FC236}">
                  <a16:creationId xmlns:a16="http://schemas.microsoft.com/office/drawing/2014/main" id="{FFBBA26E-300C-4C03-B6CA-11FF9F245B86}"/>
                </a:ext>
              </a:extLst>
            </p:cNvPr>
            <p:cNvSpPr txBox="1"/>
            <p:nvPr/>
          </p:nvSpPr>
          <p:spPr>
            <a:xfrm>
              <a:off x="5790009" y="3994123"/>
              <a:ext cx="4970703" cy="830997"/>
            </a:xfrm>
            <a:custGeom>
              <a:avLst/>
              <a:gdLst>
                <a:gd name="connsiteX0" fmla="*/ 0 w 4970703"/>
                <a:gd name="connsiteY0" fmla="*/ 0 h 830997"/>
                <a:gd name="connsiteX1" fmla="*/ 521924 w 4970703"/>
                <a:gd name="connsiteY1" fmla="*/ 0 h 830997"/>
                <a:gd name="connsiteX2" fmla="*/ 1043848 w 4970703"/>
                <a:gd name="connsiteY2" fmla="*/ 0 h 830997"/>
                <a:gd name="connsiteX3" fmla="*/ 1516064 w 4970703"/>
                <a:gd name="connsiteY3" fmla="*/ 0 h 830997"/>
                <a:gd name="connsiteX4" fmla="*/ 2187109 w 4970703"/>
                <a:gd name="connsiteY4" fmla="*/ 0 h 830997"/>
                <a:gd name="connsiteX5" fmla="*/ 2758740 w 4970703"/>
                <a:gd name="connsiteY5" fmla="*/ 0 h 830997"/>
                <a:gd name="connsiteX6" fmla="*/ 3230957 w 4970703"/>
                <a:gd name="connsiteY6" fmla="*/ 0 h 830997"/>
                <a:gd name="connsiteX7" fmla="*/ 3802588 w 4970703"/>
                <a:gd name="connsiteY7" fmla="*/ 0 h 830997"/>
                <a:gd name="connsiteX8" fmla="*/ 4970703 w 4970703"/>
                <a:gd name="connsiteY8" fmla="*/ 0 h 830997"/>
                <a:gd name="connsiteX9" fmla="*/ 4970703 w 4970703"/>
                <a:gd name="connsiteY9" fmla="*/ 423808 h 830997"/>
                <a:gd name="connsiteX10" fmla="*/ 4970703 w 4970703"/>
                <a:gd name="connsiteY10" fmla="*/ 830997 h 830997"/>
                <a:gd name="connsiteX11" fmla="*/ 4498486 w 4970703"/>
                <a:gd name="connsiteY11" fmla="*/ 830997 h 830997"/>
                <a:gd name="connsiteX12" fmla="*/ 4026269 w 4970703"/>
                <a:gd name="connsiteY12" fmla="*/ 830997 h 830997"/>
                <a:gd name="connsiteX13" fmla="*/ 3305517 w 4970703"/>
                <a:gd name="connsiteY13" fmla="*/ 830997 h 830997"/>
                <a:gd name="connsiteX14" fmla="*/ 2733887 w 4970703"/>
                <a:gd name="connsiteY14" fmla="*/ 830997 h 830997"/>
                <a:gd name="connsiteX15" fmla="*/ 2112549 w 4970703"/>
                <a:gd name="connsiteY15" fmla="*/ 830997 h 830997"/>
                <a:gd name="connsiteX16" fmla="*/ 1391797 w 4970703"/>
                <a:gd name="connsiteY16" fmla="*/ 830997 h 830997"/>
                <a:gd name="connsiteX17" fmla="*/ 919580 w 4970703"/>
                <a:gd name="connsiteY17" fmla="*/ 830997 h 830997"/>
                <a:gd name="connsiteX18" fmla="*/ 0 w 4970703"/>
                <a:gd name="connsiteY18" fmla="*/ 830997 h 830997"/>
                <a:gd name="connsiteX19" fmla="*/ 0 w 4970703"/>
                <a:gd name="connsiteY19" fmla="*/ 423808 h 830997"/>
                <a:gd name="connsiteX20" fmla="*/ 0 w 4970703"/>
                <a:gd name="connsiteY20"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70703" h="830997" extrusionOk="0">
                  <a:moveTo>
                    <a:pt x="0" y="0"/>
                  </a:moveTo>
                  <a:cubicBezTo>
                    <a:pt x="168992" y="24744"/>
                    <a:pt x="414968" y="-1931"/>
                    <a:pt x="521924" y="0"/>
                  </a:cubicBezTo>
                  <a:cubicBezTo>
                    <a:pt x="628880" y="1931"/>
                    <a:pt x="907312" y="-14620"/>
                    <a:pt x="1043848" y="0"/>
                  </a:cubicBezTo>
                  <a:cubicBezTo>
                    <a:pt x="1180384" y="14620"/>
                    <a:pt x="1392440" y="13149"/>
                    <a:pt x="1516064" y="0"/>
                  </a:cubicBezTo>
                  <a:cubicBezTo>
                    <a:pt x="1639688" y="-13149"/>
                    <a:pt x="1943149" y="-14990"/>
                    <a:pt x="2187109" y="0"/>
                  </a:cubicBezTo>
                  <a:cubicBezTo>
                    <a:pt x="2431069" y="14990"/>
                    <a:pt x="2601564" y="-16170"/>
                    <a:pt x="2758740" y="0"/>
                  </a:cubicBezTo>
                  <a:cubicBezTo>
                    <a:pt x="2915916" y="16170"/>
                    <a:pt x="3073118" y="-5506"/>
                    <a:pt x="3230957" y="0"/>
                  </a:cubicBezTo>
                  <a:cubicBezTo>
                    <a:pt x="3388796" y="5506"/>
                    <a:pt x="3546160" y="279"/>
                    <a:pt x="3802588" y="0"/>
                  </a:cubicBezTo>
                  <a:cubicBezTo>
                    <a:pt x="4059016" y="-279"/>
                    <a:pt x="4677035" y="-14698"/>
                    <a:pt x="4970703" y="0"/>
                  </a:cubicBezTo>
                  <a:cubicBezTo>
                    <a:pt x="4958649" y="163870"/>
                    <a:pt x="4970431" y="282973"/>
                    <a:pt x="4970703" y="423808"/>
                  </a:cubicBezTo>
                  <a:cubicBezTo>
                    <a:pt x="4970975" y="564643"/>
                    <a:pt x="4975515" y="734420"/>
                    <a:pt x="4970703" y="830997"/>
                  </a:cubicBezTo>
                  <a:cubicBezTo>
                    <a:pt x="4822276" y="819635"/>
                    <a:pt x="4633488" y="844637"/>
                    <a:pt x="4498486" y="830997"/>
                  </a:cubicBezTo>
                  <a:cubicBezTo>
                    <a:pt x="4363484" y="817357"/>
                    <a:pt x="4155138" y="832740"/>
                    <a:pt x="4026269" y="830997"/>
                  </a:cubicBezTo>
                  <a:cubicBezTo>
                    <a:pt x="3897400" y="829254"/>
                    <a:pt x="3517104" y="817966"/>
                    <a:pt x="3305517" y="830997"/>
                  </a:cubicBezTo>
                  <a:cubicBezTo>
                    <a:pt x="3093930" y="844028"/>
                    <a:pt x="2972736" y="828783"/>
                    <a:pt x="2733887" y="830997"/>
                  </a:cubicBezTo>
                  <a:cubicBezTo>
                    <a:pt x="2495038" y="833212"/>
                    <a:pt x="2275053" y="810220"/>
                    <a:pt x="2112549" y="830997"/>
                  </a:cubicBezTo>
                  <a:cubicBezTo>
                    <a:pt x="1950045" y="851774"/>
                    <a:pt x="1587104" y="856920"/>
                    <a:pt x="1391797" y="830997"/>
                  </a:cubicBezTo>
                  <a:cubicBezTo>
                    <a:pt x="1196490" y="805074"/>
                    <a:pt x="1139036" y="828624"/>
                    <a:pt x="919580" y="830997"/>
                  </a:cubicBezTo>
                  <a:cubicBezTo>
                    <a:pt x="700124" y="833370"/>
                    <a:pt x="267014" y="866499"/>
                    <a:pt x="0" y="830997"/>
                  </a:cubicBezTo>
                  <a:cubicBezTo>
                    <a:pt x="-9956" y="735980"/>
                    <a:pt x="-11257" y="526260"/>
                    <a:pt x="0" y="423808"/>
                  </a:cubicBezTo>
                  <a:cubicBezTo>
                    <a:pt x="11257" y="321356"/>
                    <a:pt x="-1224" y="98484"/>
                    <a:pt x="0" y="0"/>
                  </a:cubicBezTo>
                  <a:close/>
                </a:path>
              </a:pathLst>
            </a:custGeom>
            <a:noFill/>
            <a:ln w="38100">
              <a:solidFill>
                <a:schemeClr val="bg1"/>
              </a:solidFill>
              <a:extLst>
                <a:ext uri="{C807C97D-BFC1-408E-A445-0C87EB9F89A2}">
                  <ask:lineSketchStyleProps xmlns:ask="http://schemas.microsoft.com/office/drawing/2018/sketchyshapes" sd="1113351629">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Rubik Medium" panose="00000600000000000000" pitchFamily="2" charset="-79"/>
                  <a:ea typeface="+mn-ea"/>
                  <a:cs typeface="Rubik Medium" panose="00000600000000000000" pitchFamily="2" charset="-79"/>
                </a:rPr>
                <a:t>Educating professionals to improve identification &amp; support</a:t>
              </a:r>
            </a:p>
          </p:txBody>
        </p:sp>
        <p:sp>
          <p:nvSpPr>
            <p:cNvPr id="9" name="TextBox 8">
              <a:extLst>
                <a:ext uri="{FF2B5EF4-FFF2-40B4-BE49-F238E27FC236}">
                  <a16:creationId xmlns:a16="http://schemas.microsoft.com/office/drawing/2014/main" id="{D246C12C-5359-40F3-A3EE-4EBD2E335B22}"/>
                </a:ext>
              </a:extLst>
            </p:cNvPr>
            <p:cNvSpPr txBox="1"/>
            <p:nvPr/>
          </p:nvSpPr>
          <p:spPr>
            <a:xfrm>
              <a:off x="1106556" y="5220613"/>
              <a:ext cx="2915478" cy="830997"/>
            </a:xfrm>
            <a:custGeom>
              <a:avLst/>
              <a:gdLst>
                <a:gd name="connsiteX0" fmla="*/ 0 w 2915478"/>
                <a:gd name="connsiteY0" fmla="*/ 0 h 830997"/>
                <a:gd name="connsiteX1" fmla="*/ 524786 w 2915478"/>
                <a:gd name="connsiteY1" fmla="*/ 0 h 830997"/>
                <a:gd name="connsiteX2" fmla="*/ 1049572 w 2915478"/>
                <a:gd name="connsiteY2" fmla="*/ 0 h 830997"/>
                <a:gd name="connsiteX3" fmla="*/ 1545203 w 2915478"/>
                <a:gd name="connsiteY3" fmla="*/ 0 h 830997"/>
                <a:gd name="connsiteX4" fmla="*/ 2157454 w 2915478"/>
                <a:gd name="connsiteY4" fmla="*/ 0 h 830997"/>
                <a:gd name="connsiteX5" fmla="*/ 2915478 w 2915478"/>
                <a:gd name="connsiteY5" fmla="*/ 0 h 830997"/>
                <a:gd name="connsiteX6" fmla="*/ 2915478 w 2915478"/>
                <a:gd name="connsiteY6" fmla="*/ 390569 h 830997"/>
                <a:gd name="connsiteX7" fmla="*/ 2915478 w 2915478"/>
                <a:gd name="connsiteY7" fmla="*/ 830997 h 830997"/>
                <a:gd name="connsiteX8" fmla="*/ 2419847 w 2915478"/>
                <a:gd name="connsiteY8" fmla="*/ 830997 h 830997"/>
                <a:gd name="connsiteX9" fmla="*/ 1865906 w 2915478"/>
                <a:gd name="connsiteY9" fmla="*/ 830997 h 830997"/>
                <a:gd name="connsiteX10" fmla="*/ 1341120 w 2915478"/>
                <a:gd name="connsiteY10" fmla="*/ 830997 h 830997"/>
                <a:gd name="connsiteX11" fmla="*/ 816334 w 2915478"/>
                <a:gd name="connsiteY11" fmla="*/ 830997 h 830997"/>
                <a:gd name="connsiteX12" fmla="*/ 0 w 2915478"/>
                <a:gd name="connsiteY12" fmla="*/ 830997 h 830997"/>
                <a:gd name="connsiteX13" fmla="*/ 0 w 2915478"/>
                <a:gd name="connsiteY13" fmla="*/ 398879 h 830997"/>
                <a:gd name="connsiteX14" fmla="*/ 0 w 2915478"/>
                <a:gd name="connsiteY14"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15478" h="830997" extrusionOk="0">
                  <a:moveTo>
                    <a:pt x="0" y="0"/>
                  </a:moveTo>
                  <a:cubicBezTo>
                    <a:pt x="191788" y="-18501"/>
                    <a:pt x="313944" y="16741"/>
                    <a:pt x="524786" y="0"/>
                  </a:cubicBezTo>
                  <a:cubicBezTo>
                    <a:pt x="735628" y="-16741"/>
                    <a:pt x="931100" y="9495"/>
                    <a:pt x="1049572" y="0"/>
                  </a:cubicBezTo>
                  <a:cubicBezTo>
                    <a:pt x="1168044" y="-9495"/>
                    <a:pt x="1435217" y="-17331"/>
                    <a:pt x="1545203" y="0"/>
                  </a:cubicBezTo>
                  <a:cubicBezTo>
                    <a:pt x="1655189" y="17331"/>
                    <a:pt x="1864055" y="-8670"/>
                    <a:pt x="2157454" y="0"/>
                  </a:cubicBezTo>
                  <a:cubicBezTo>
                    <a:pt x="2450853" y="8670"/>
                    <a:pt x="2638031" y="-35599"/>
                    <a:pt x="2915478" y="0"/>
                  </a:cubicBezTo>
                  <a:cubicBezTo>
                    <a:pt x="2929016" y="165718"/>
                    <a:pt x="2906079" y="242178"/>
                    <a:pt x="2915478" y="390569"/>
                  </a:cubicBezTo>
                  <a:cubicBezTo>
                    <a:pt x="2924877" y="538960"/>
                    <a:pt x="2907935" y="666503"/>
                    <a:pt x="2915478" y="830997"/>
                  </a:cubicBezTo>
                  <a:cubicBezTo>
                    <a:pt x="2684578" y="840867"/>
                    <a:pt x="2648782" y="824208"/>
                    <a:pt x="2419847" y="830997"/>
                  </a:cubicBezTo>
                  <a:cubicBezTo>
                    <a:pt x="2190912" y="837786"/>
                    <a:pt x="2140652" y="805894"/>
                    <a:pt x="1865906" y="830997"/>
                  </a:cubicBezTo>
                  <a:cubicBezTo>
                    <a:pt x="1591160" y="856100"/>
                    <a:pt x="1601338" y="825733"/>
                    <a:pt x="1341120" y="830997"/>
                  </a:cubicBezTo>
                  <a:cubicBezTo>
                    <a:pt x="1080902" y="836261"/>
                    <a:pt x="994687" y="827383"/>
                    <a:pt x="816334" y="830997"/>
                  </a:cubicBezTo>
                  <a:cubicBezTo>
                    <a:pt x="637981" y="834611"/>
                    <a:pt x="381641" y="851047"/>
                    <a:pt x="0" y="830997"/>
                  </a:cubicBezTo>
                  <a:cubicBezTo>
                    <a:pt x="3058" y="721249"/>
                    <a:pt x="6343" y="522342"/>
                    <a:pt x="0" y="398879"/>
                  </a:cubicBezTo>
                  <a:cubicBezTo>
                    <a:pt x="-6343" y="275416"/>
                    <a:pt x="4189" y="175175"/>
                    <a:pt x="0" y="0"/>
                  </a:cubicBezTo>
                  <a:close/>
                </a:path>
              </a:pathLst>
            </a:custGeom>
            <a:noFill/>
            <a:ln w="38100">
              <a:solidFill>
                <a:schemeClr val="bg1"/>
              </a:solidFill>
              <a:extLst>
                <a:ext uri="{C807C97D-BFC1-408E-A445-0C87EB9F89A2}">
                  <ask:lineSketchStyleProps xmlns:ask="http://schemas.microsoft.com/office/drawing/2018/sketchyshapes" sd="1113351629">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Rubik Medium" panose="00000600000000000000" pitchFamily="2" charset="-79"/>
                  <a:ea typeface="+mn-ea"/>
                  <a:cs typeface="Rubik Medium" panose="00000600000000000000" pitchFamily="2" charset="-79"/>
                </a:rPr>
                <a:t>Support Groups &amp; 121 Support</a:t>
              </a:r>
            </a:p>
          </p:txBody>
        </p:sp>
        <p:sp>
          <p:nvSpPr>
            <p:cNvPr id="10" name="TextBox 9">
              <a:extLst>
                <a:ext uri="{FF2B5EF4-FFF2-40B4-BE49-F238E27FC236}">
                  <a16:creationId xmlns:a16="http://schemas.microsoft.com/office/drawing/2014/main" id="{0FF7D4FC-AC6F-488F-B9FE-A91E3F1C062A}"/>
                </a:ext>
              </a:extLst>
            </p:cNvPr>
            <p:cNvSpPr txBox="1"/>
            <p:nvPr/>
          </p:nvSpPr>
          <p:spPr>
            <a:xfrm>
              <a:off x="5011627" y="5220612"/>
              <a:ext cx="2743200" cy="830997"/>
            </a:xfrm>
            <a:custGeom>
              <a:avLst/>
              <a:gdLst>
                <a:gd name="connsiteX0" fmla="*/ 0 w 2743200"/>
                <a:gd name="connsiteY0" fmla="*/ 0 h 830997"/>
                <a:gd name="connsiteX1" fmla="*/ 630936 w 2743200"/>
                <a:gd name="connsiteY1" fmla="*/ 0 h 830997"/>
                <a:gd name="connsiteX2" fmla="*/ 1261872 w 2743200"/>
                <a:gd name="connsiteY2" fmla="*/ 0 h 830997"/>
                <a:gd name="connsiteX3" fmla="*/ 1865376 w 2743200"/>
                <a:gd name="connsiteY3" fmla="*/ 0 h 830997"/>
                <a:gd name="connsiteX4" fmla="*/ 2743200 w 2743200"/>
                <a:gd name="connsiteY4" fmla="*/ 0 h 830997"/>
                <a:gd name="connsiteX5" fmla="*/ 2743200 w 2743200"/>
                <a:gd name="connsiteY5" fmla="*/ 407189 h 830997"/>
                <a:gd name="connsiteX6" fmla="*/ 2743200 w 2743200"/>
                <a:gd name="connsiteY6" fmla="*/ 830997 h 830997"/>
                <a:gd name="connsiteX7" fmla="*/ 2002536 w 2743200"/>
                <a:gd name="connsiteY7" fmla="*/ 830997 h 830997"/>
                <a:gd name="connsiteX8" fmla="*/ 1344168 w 2743200"/>
                <a:gd name="connsiteY8" fmla="*/ 830997 h 830997"/>
                <a:gd name="connsiteX9" fmla="*/ 685800 w 2743200"/>
                <a:gd name="connsiteY9" fmla="*/ 830997 h 830997"/>
                <a:gd name="connsiteX10" fmla="*/ 0 w 2743200"/>
                <a:gd name="connsiteY10" fmla="*/ 830997 h 830997"/>
                <a:gd name="connsiteX11" fmla="*/ 0 w 2743200"/>
                <a:gd name="connsiteY11" fmla="*/ 432118 h 830997"/>
                <a:gd name="connsiteX12" fmla="*/ 0 w 2743200"/>
                <a:gd name="connsiteY12"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830997" extrusionOk="0">
                  <a:moveTo>
                    <a:pt x="0" y="0"/>
                  </a:moveTo>
                  <a:cubicBezTo>
                    <a:pt x="210561" y="11991"/>
                    <a:pt x="411072" y="-30312"/>
                    <a:pt x="630936" y="0"/>
                  </a:cubicBezTo>
                  <a:cubicBezTo>
                    <a:pt x="850800" y="30312"/>
                    <a:pt x="1099091" y="3593"/>
                    <a:pt x="1261872" y="0"/>
                  </a:cubicBezTo>
                  <a:cubicBezTo>
                    <a:pt x="1424653" y="-3593"/>
                    <a:pt x="1700321" y="6132"/>
                    <a:pt x="1865376" y="0"/>
                  </a:cubicBezTo>
                  <a:cubicBezTo>
                    <a:pt x="2030431" y="-6132"/>
                    <a:pt x="2346699" y="-14047"/>
                    <a:pt x="2743200" y="0"/>
                  </a:cubicBezTo>
                  <a:cubicBezTo>
                    <a:pt x="2729109" y="110455"/>
                    <a:pt x="2753247" y="302188"/>
                    <a:pt x="2743200" y="407189"/>
                  </a:cubicBezTo>
                  <a:cubicBezTo>
                    <a:pt x="2733153" y="512190"/>
                    <a:pt x="2757802" y="692597"/>
                    <a:pt x="2743200" y="830997"/>
                  </a:cubicBezTo>
                  <a:cubicBezTo>
                    <a:pt x="2477514" y="832817"/>
                    <a:pt x="2198751" y="794448"/>
                    <a:pt x="2002536" y="830997"/>
                  </a:cubicBezTo>
                  <a:cubicBezTo>
                    <a:pt x="1806321" y="867546"/>
                    <a:pt x="1572239" y="801575"/>
                    <a:pt x="1344168" y="830997"/>
                  </a:cubicBezTo>
                  <a:cubicBezTo>
                    <a:pt x="1116097" y="860419"/>
                    <a:pt x="959385" y="800494"/>
                    <a:pt x="685800" y="830997"/>
                  </a:cubicBezTo>
                  <a:cubicBezTo>
                    <a:pt x="412215" y="861500"/>
                    <a:pt x="170317" y="808524"/>
                    <a:pt x="0" y="830997"/>
                  </a:cubicBezTo>
                  <a:cubicBezTo>
                    <a:pt x="3101" y="694410"/>
                    <a:pt x="-14044" y="562159"/>
                    <a:pt x="0" y="432118"/>
                  </a:cubicBezTo>
                  <a:cubicBezTo>
                    <a:pt x="14044" y="302077"/>
                    <a:pt x="7842" y="124706"/>
                    <a:pt x="0" y="0"/>
                  </a:cubicBezTo>
                  <a:close/>
                </a:path>
              </a:pathLst>
            </a:custGeom>
            <a:noFill/>
            <a:ln w="38100">
              <a:solidFill>
                <a:schemeClr val="bg1"/>
              </a:solidFill>
              <a:extLst>
                <a:ext uri="{C807C97D-BFC1-408E-A445-0C87EB9F89A2}">
                  <ask:lineSketchStyleProps xmlns:ask="http://schemas.microsoft.com/office/drawing/2018/sketchyshapes" sd="1113351629">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Rubik Medium" panose="00000600000000000000" pitchFamily="2" charset="-79"/>
                  <a:ea typeface="+mn-ea"/>
                  <a:cs typeface="Rubik Medium" panose="00000600000000000000" pitchFamily="2" charset="-79"/>
                </a:rPr>
                <a:t>Access to breaks &amp; respite</a:t>
              </a:r>
            </a:p>
          </p:txBody>
        </p:sp>
        <p:sp>
          <p:nvSpPr>
            <p:cNvPr id="11" name="TextBox 10">
              <a:extLst>
                <a:ext uri="{FF2B5EF4-FFF2-40B4-BE49-F238E27FC236}">
                  <a16:creationId xmlns:a16="http://schemas.microsoft.com/office/drawing/2014/main" id="{13E8829C-1855-4DCB-B37A-32ACF4A3EFAF}"/>
                </a:ext>
              </a:extLst>
            </p:cNvPr>
            <p:cNvSpPr txBox="1"/>
            <p:nvPr/>
          </p:nvSpPr>
          <p:spPr>
            <a:xfrm>
              <a:off x="8852808" y="5175828"/>
              <a:ext cx="1861931" cy="830997"/>
            </a:xfrm>
            <a:custGeom>
              <a:avLst/>
              <a:gdLst>
                <a:gd name="connsiteX0" fmla="*/ 0 w 1861931"/>
                <a:gd name="connsiteY0" fmla="*/ 0 h 830997"/>
                <a:gd name="connsiteX1" fmla="*/ 583405 w 1861931"/>
                <a:gd name="connsiteY1" fmla="*/ 0 h 830997"/>
                <a:gd name="connsiteX2" fmla="*/ 1166810 w 1861931"/>
                <a:gd name="connsiteY2" fmla="*/ 0 h 830997"/>
                <a:gd name="connsiteX3" fmla="*/ 1861931 w 1861931"/>
                <a:gd name="connsiteY3" fmla="*/ 0 h 830997"/>
                <a:gd name="connsiteX4" fmla="*/ 1861931 w 1861931"/>
                <a:gd name="connsiteY4" fmla="*/ 423808 h 830997"/>
                <a:gd name="connsiteX5" fmla="*/ 1861931 w 1861931"/>
                <a:gd name="connsiteY5" fmla="*/ 830997 h 830997"/>
                <a:gd name="connsiteX6" fmla="*/ 1204049 w 1861931"/>
                <a:gd name="connsiteY6" fmla="*/ 830997 h 830997"/>
                <a:gd name="connsiteX7" fmla="*/ 583405 w 1861931"/>
                <a:gd name="connsiteY7" fmla="*/ 830997 h 830997"/>
                <a:gd name="connsiteX8" fmla="*/ 0 w 1861931"/>
                <a:gd name="connsiteY8" fmla="*/ 830997 h 830997"/>
                <a:gd name="connsiteX9" fmla="*/ 0 w 1861931"/>
                <a:gd name="connsiteY9" fmla="*/ 423808 h 830997"/>
                <a:gd name="connsiteX10" fmla="*/ 0 w 1861931"/>
                <a:gd name="connsiteY10"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1931" h="830997" extrusionOk="0">
                  <a:moveTo>
                    <a:pt x="0" y="0"/>
                  </a:moveTo>
                  <a:cubicBezTo>
                    <a:pt x="140301" y="-22281"/>
                    <a:pt x="353223" y="10358"/>
                    <a:pt x="583405" y="0"/>
                  </a:cubicBezTo>
                  <a:cubicBezTo>
                    <a:pt x="813587" y="-10358"/>
                    <a:pt x="966973" y="-7838"/>
                    <a:pt x="1166810" y="0"/>
                  </a:cubicBezTo>
                  <a:cubicBezTo>
                    <a:pt x="1366647" y="7838"/>
                    <a:pt x="1572158" y="24868"/>
                    <a:pt x="1861931" y="0"/>
                  </a:cubicBezTo>
                  <a:cubicBezTo>
                    <a:pt x="1853853" y="195346"/>
                    <a:pt x="1843716" y="291186"/>
                    <a:pt x="1861931" y="423808"/>
                  </a:cubicBezTo>
                  <a:cubicBezTo>
                    <a:pt x="1880146" y="556430"/>
                    <a:pt x="1871978" y="725996"/>
                    <a:pt x="1861931" y="830997"/>
                  </a:cubicBezTo>
                  <a:cubicBezTo>
                    <a:pt x="1656420" y="804283"/>
                    <a:pt x="1510474" y="832039"/>
                    <a:pt x="1204049" y="830997"/>
                  </a:cubicBezTo>
                  <a:cubicBezTo>
                    <a:pt x="897624" y="829955"/>
                    <a:pt x="868492" y="827180"/>
                    <a:pt x="583405" y="830997"/>
                  </a:cubicBezTo>
                  <a:cubicBezTo>
                    <a:pt x="298318" y="834814"/>
                    <a:pt x="285795" y="814094"/>
                    <a:pt x="0" y="830997"/>
                  </a:cubicBezTo>
                  <a:cubicBezTo>
                    <a:pt x="-20059" y="680854"/>
                    <a:pt x="-5470" y="505958"/>
                    <a:pt x="0" y="423808"/>
                  </a:cubicBezTo>
                  <a:cubicBezTo>
                    <a:pt x="5470" y="341658"/>
                    <a:pt x="2283" y="150803"/>
                    <a:pt x="0" y="0"/>
                  </a:cubicBezTo>
                  <a:close/>
                </a:path>
              </a:pathLst>
            </a:custGeom>
            <a:noFill/>
            <a:ln w="38100">
              <a:solidFill>
                <a:schemeClr val="bg1"/>
              </a:solidFill>
              <a:extLst>
                <a:ext uri="{C807C97D-BFC1-408E-A445-0C87EB9F89A2}">
                  <ask:lineSketchStyleProps xmlns:ask="http://schemas.microsoft.com/office/drawing/2018/sketchyshapes" sd="1113351629">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Rubik Medium" panose="00000600000000000000" pitchFamily="2" charset="-79"/>
                  <a:ea typeface="+mn-ea"/>
                  <a:cs typeface="Rubik Medium" panose="00000600000000000000" pitchFamily="2" charset="-79"/>
                </a:rPr>
                <a:t>Events &amp; activities</a:t>
              </a:r>
            </a:p>
          </p:txBody>
        </p:sp>
        <p:pic>
          <p:nvPicPr>
            <p:cNvPr id="12" name="Graphic 11">
              <a:extLst>
                <a:ext uri="{FF2B5EF4-FFF2-40B4-BE49-F238E27FC236}">
                  <a16:creationId xmlns:a16="http://schemas.microsoft.com/office/drawing/2014/main" id="{B67FAB1D-6A05-4890-96C8-585C1C8A2A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3181" y="4076246"/>
              <a:ext cx="666750" cy="666750"/>
            </a:xfrm>
            <a:prstGeom prst="rect">
              <a:avLst/>
            </a:prstGeom>
          </p:spPr>
        </p:pic>
        <p:pic>
          <p:nvPicPr>
            <p:cNvPr id="14" name="Graphic 13">
              <a:extLst>
                <a:ext uri="{FF2B5EF4-FFF2-40B4-BE49-F238E27FC236}">
                  <a16:creationId xmlns:a16="http://schemas.microsoft.com/office/drawing/2014/main" id="{8E72715D-39B4-491F-87BE-F3E4546FE6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5124" y="2845201"/>
              <a:ext cx="666750" cy="666750"/>
            </a:xfrm>
            <a:prstGeom prst="rect">
              <a:avLst/>
            </a:prstGeom>
          </p:spPr>
        </p:pic>
        <p:pic>
          <p:nvPicPr>
            <p:cNvPr id="20" name="Graphic 19">
              <a:extLst>
                <a:ext uri="{FF2B5EF4-FFF2-40B4-BE49-F238E27FC236}">
                  <a16:creationId xmlns:a16="http://schemas.microsoft.com/office/drawing/2014/main" id="{930497A9-495E-4499-B3C4-AA902F0729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33768" y="4076246"/>
              <a:ext cx="666750" cy="666750"/>
            </a:xfrm>
            <a:prstGeom prst="rect">
              <a:avLst/>
            </a:prstGeom>
          </p:spPr>
        </p:pic>
        <p:pic>
          <p:nvPicPr>
            <p:cNvPr id="44" name="Graphic 43">
              <a:extLst>
                <a:ext uri="{FF2B5EF4-FFF2-40B4-BE49-F238E27FC236}">
                  <a16:creationId xmlns:a16="http://schemas.microsoft.com/office/drawing/2014/main" id="{F523CFD6-BA17-4B94-8E6B-4AA6A5AA2F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94715" y="2849757"/>
              <a:ext cx="666750" cy="666750"/>
            </a:xfrm>
            <a:prstGeom prst="rect">
              <a:avLst/>
            </a:prstGeom>
          </p:spPr>
        </p:pic>
        <p:pic>
          <p:nvPicPr>
            <p:cNvPr id="54" name="Graphic 53">
              <a:extLst>
                <a:ext uri="{FF2B5EF4-FFF2-40B4-BE49-F238E27FC236}">
                  <a16:creationId xmlns:a16="http://schemas.microsoft.com/office/drawing/2014/main" id="{FEE7E37E-9F29-4E30-AB63-5765A22E2C6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46925" y="5279629"/>
              <a:ext cx="666750" cy="666750"/>
            </a:xfrm>
            <a:prstGeom prst="rect">
              <a:avLst/>
            </a:prstGeom>
          </p:spPr>
        </p:pic>
        <p:pic>
          <p:nvPicPr>
            <p:cNvPr id="64" name="Graphic 63">
              <a:extLst>
                <a:ext uri="{FF2B5EF4-FFF2-40B4-BE49-F238E27FC236}">
                  <a16:creationId xmlns:a16="http://schemas.microsoft.com/office/drawing/2014/main" id="{579D6CF6-D729-477C-B7EF-22559898455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52780" y="5340075"/>
              <a:ext cx="666750" cy="666750"/>
            </a:xfrm>
            <a:prstGeom prst="rect">
              <a:avLst/>
            </a:prstGeom>
          </p:spPr>
        </p:pic>
      </p:grpSp>
    </p:spTree>
    <p:extLst>
      <p:ext uri="{BB962C8B-B14F-4D97-AF65-F5344CB8AC3E}">
        <p14:creationId xmlns:p14="http://schemas.microsoft.com/office/powerpoint/2010/main" val="3775427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96E27B-FA69-4AF4-B3DD-3934A92D2868}"/>
              </a:ext>
            </a:extLst>
          </p:cNvPr>
          <p:cNvSpPr txBox="1"/>
          <p:nvPr/>
        </p:nvSpPr>
        <p:spPr>
          <a:xfrm>
            <a:off x="-1330641" y="2060364"/>
            <a:ext cx="6925898" cy="864932"/>
          </a:xfrm>
          <a:prstGeom prst="rect">
            <a:avLst/>
          </a:prstGeom>
        </p:spPr>
        <p:txBody>
          <a:bodyPr rtlCol="0">
            <a:noAutofit/>
          </a:bodyPr>
          <a:lstStyle/>
          <a:p>
            <a:pPr algn="r">
              <a:lnSpc>
                <a:spcPct val="90000"/>
              </a:lnSpc>
              <a:spcBef>
                <a:spcPct val="0"/>
              </a:spcBef>
              <a:spcAft>
                <a:spcPts val="600"/>
              </a:spcAft>
            </a:pPr>
            <a:r>
              <a:rPr lang="en-GB" sz="4800" b="1" dirty="0">
                <a:solidFill>
                  <a:schemeClr val="bg1"/>
                </a:solidFill>
                <a:latin typeface="Arial" panose="020B0604020202020204" pitchFamily="34" charset="0"/>
                <a:ea typeface="+mj-ea"/>
                <a:cs typeface="Arial" panose="020B0604020202020204" pitchFamily="34" charset="0"/>
              </a:rPr>
              <a:t>Adriana’s</a:t>
            </a:r>
            <a:r>
              <a:rPr lang="en-GB" sz="3600" b="1" dirty="0">
                <a:solidFill>
                  <a:schemeClr val="bg1"/>
                </a:solidFill>
                <a:latin typeface="Arial" panose="020B0604020202020204" pitchFamily="34" charset="0"/>
                <a:ea typeface="+mj-ea"/>
                <a:cs typeface="Arial" panose="020B0604020202020204" pitchFamily="34" charset="0"/>
              </a:rPr>
              <a:t> </a:t>
            </a:r>
            <a:r>
              <a:rPr lang="en-GB" sz="4800" b="1" dirty="0">
                <a:solidFill>
                  <a:schemeClr val="bg1"/>
                </a:solidFill>
                <a:latin typeface="Arial" panose="020B0604020202020204" pitchFamily="34" charset="0"/>
                <a:ea typeface="+mj-ea"/>
                <a:cs typeface="Arial" panose="020B0604020202020204" pitchFamily="34" charset="0"/>
              </a:rPr>
              <a:t>Story</a:t>
            </a:r>
            <a:endParaRPr lang="en-GB" sz="3600" b="1" dirty="0">
              <a:solidFill>
                <a:schemeClr val="bg1"/>
              </a:solidFill>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C6991FE5-AC04-42D0-ACBF-EAEE1AFB8225}"/>
              </a:ext>
            </a:extLst>
          </p:cNvPr>
          <p:cNvSpPr txBox="1"/>
          <p:nvPr/>
        </p:nvSpPr>
        <p:spPr>
          <a:xfrm>
            <a:off x="1545771" y="3256732"/>
            <a:ext cx="3537857" cy="1569660"/>
          </a:xfrm>
          <a:prstGeom prst="rect">
            <a:avLst/>
          </a:prstGeom>
          <a:noFill/>
        </p:spPr>
        <p:txBody>
          <a:bodyPr wrap="square">
            <a:spAutoFit/>
          </a:bodyPr>
          <a:lstStyle/>
          <a:p>
            <a:r>
              <a:rPr lang="en-GB" sz="2400" i="1" dirty="0">
                <a:solidFill>
                  <a:schemeClr val="bg1"/>
                </a:solidFill>
                <a:effectLst/>
                <a:latin typeface="Arial" panose="020B0604020202020204" pitchFamily="34" charset="0"/>
                <a:ea typeface="Calibri" panose="020F0502020204030204" pitchFamily="34" charset="0"/>
              </a:rPr>
              <a:t>“I feel like a different person… it has helped me feel so much more confident and happier”</a:t>
            </a:r>
            <a:endParaRPr lang="en-GB" sz="2400" dirty="0">
              <a:solidFill>
                <a:schemeClr val="bg1"/>
              </a:solidFill>
            </a:endParaRPr>
          </a:p>
        </p:txBody>
      </p:sp>
      <p:pic>
        <p:nvPicPr>
          <p:cNvPr id="8" name="Picture 7" descr="A picture containing outdoor, person, road, sky&#10;&#10;Description automatically generated">
            <a:extLst>
              <a:ext uri="{FF2B5EF4-FFF2-40B4-BE49-F238E27FC236}">
                <a16:creationId xmlns:a16="http://schemas.microsoft.com/office/drawing/2014/main" id="{91D2410C-1172-4F66-8B88-BE6D8FE3DB73}"/>
              </a:ext>
            </a:extLst>
          </p:cNvPr>
          <p:cNvPicPr>
            <a:picLocks noChangeAspect="1"/>
          </p:cNvPicPr>
          <p:nvPr/>
        </p:nvPicPr>
        <p:blipFill rotWithShape="1">
          <a:blip r:embed="rId3">
            <a:extLst>
              <a:ext uri="{28A0092B-C50C-407E-A947-70E740481C1C}">
                <a14:useLocalDpi xmlns:a14="http://schemas.microsoft.com/office/drawing/2010/main" val="0"/>
              </a:ext>
            </a:extLst>
          </a:blip>
          <a:srcRect l="474" t="14286"/>
          <a:stretch/>
        </p:blipFill>
        <p:spPr>
          <a:xfrm>
            <a:off x="6847115" y="-13997"/>
            <a:ext cx="5344886" cy="6871997"/>
          </a:xfrm>
          <a:prstGeom prst="rect">
            <a:avLst/>
          </a:prstGeom>
        </p:spPr>
      </p:pic>
    </p:spTree>
    <p:extLst>
      <p:ext uri="{BB962C8B-B14F-4D97-AF65-F5344CB8AC3E}">
        <p14:creationId xmlns:p14="http://schemas.microsoft.com/office/powerpoint/2010/main" val="4172375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A0EC6B8A-2370-4D18-B40D-F9AE5B05E913}"/>
              </a:ext>
            </a:extLst>
          </p:cNvPr>
          <p:cNvSpPr/>
          <p:nvPr/>
        </p:nvSpPr>
        <p:spPr>
          <a:xfrm>
            <a:off x="8759142" y="3045378"/>
            <a:ext cx="3151614" cy="3151614"/>
          </a:xfrm>
          <a:prstGeom prst="flowChartConnector">
            <a:avLst/>
          </a:prstGeom>
          <a:solidFill>
            <a:srgbClr val="152F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3785873E-1C3F-41B3-BDA9-D5DE870B9770}"/>
              </a:ext>
            </a:extLst>
          </p:cNvPr>
          <p:cNvSpPr/>
          <p:nvPr/>
        </p:nvSpPr>
        <p:spPr>
          <a:xfrm>
            <a:off x="488502" y="3045378"/>
            <a:ext cx="3151614" cy="3151614"/>
          </a:xfrm>
          <a:prstGeom prst="flowChartConnector">
            <a:avLst/>
          </a:prstGeom>
          <a:solidFill>
            <a:srgbClr val="152F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74BE1AC7-1971-4811-81C6-FC1CE0FFE605}"/>
              </a:ext>
            </a:extLst>
          </p:cNvPr>
          <p:cNvSpPr/>
          <p:nvPr/>
        </p:nvSpPr>
        <p:spPr>
          <a:xfrm>
            <a:off x="4277360" y="2580340"/>
            <a:ext cx="3897471" cy="3897471"/>
          </a:xfrm>
          <a:prstGeom prst="flowChartConnector">
            <a:avLst/>
          </a:prstGeom>
          <a:solidFill>
            <a:srgbClr val="152F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B4A72D9-F5BF-4440-BE0B-956927810BBD}"/>
              </a:ext>
            </a:extLst>
          </p:cNvPr>
          <p:cNvSpPr txBox="1"/>
          <p:nvPr/>
        </p:nvSpPr>
        <p:spPr>
          <a:xfrm>
            <a:off x="6715331" y="271832"/>
            <a:ext cx="5195425" cy="769441"/>
          </a:xfrm>
          <a:prstGeom prst="rect">
            <a:avLst/>
          </a:prstGeom>
          <a:noFill/>
        </p:spPr>
        <p:txBody>
          <a:bodyPr wrap="square" rtlCol="0">
            <a:spAutoFit/>
          </a:bodyPr>
          <a:lstStyle/>
          <a:p>
            <a:r>
              <a:rPr lang="en-GB" sz="4400" b="1" dirty="0">
                <a:solidFill>
                  <a:srgbClr val="152F4E"/>
                </a:solidFill>
                <a:latin typeface="Arial" panose="020B0604020202020204" pitchFamily="34" charset="0"/>
                <a:cs typeface="Arial" panose="020B0604020202020204" pitchFamily="34" charset="0"/>
              </a:rPr>
              <a:t>How </a:t>
            </a:r>
            <a:r>
              <a:rPr lang="en-GB" sz="4400" b="1" i="1" dirty="0">
                <a:solidFill>
                  <a:srgbClr val="152F4E"/>
                </a:solidFill>
                <a:latin typeface="Arial" panose="020B0604020202020204" pitchFamily="34" charset="0"/>
                <a:cs typeface="Arial" panose="020B0604020202020204" pitchFamily="34" charset="0"/>
              </a:rPr>
              <a:t>you </a:t>
            </a:r>
            <a:r>
              <a:rPr lang="en-GB" sz="4400" b="1" dirty="0">
                <a:solidFill>
                  <a:srgbClr val="152F4E"/>
                </a:solidFill>
                <a:latin typeface="Arial" panose="020B0604020202020204" pitchFamily="34" charset="0"/>
                <a:cs typeface="Arial" panose="020B0604020202020204" pitchFamily="34" charset="0"/>
              </a:rPr>
              <a:t>can help</a:t>
            </a:r>
          </a:p>
        </p:txBody>
      </p:sp>
      <p:sp>
        <p:nvSpPr>
          <p:cNvPr id="8" name="TextBox 7">
            <a:extLst>
              <a:ext uri="{FF2B5EF4-FFF2-40B4-BE49-F238E27FC236}">
                <a16:creationId xmlns:a16="http://schemas.microsoft.com/office/drawing/2014/main" id="{0181A991-9B98-43F6-8ADE-9F4A35CB8F7E}"/>
              </a:ext>
            </a:extLst>
          </p:cNvPr>
          <p:cNvSpPr txBox="1"/>
          <p:nvPr/>
        </p:nvSpPr>
        <p:spPr>
          <a:xfrm>
            <a:off x="864958" y="3844851"/>
            <a:ext cx="2398703" cy="1552669"/>
          </a:xfrm>
          <a:prstGeom prst="rect">
            <a:avLst/>
          </a:prstGeom>
          <a:noFill/>
        </p:spPr>
        <p:txBody>
          <a:bodyPr wrap="square" rtlCol="0">
            <a:spAutoFit/>
          </a:bodyPr>
          <a:lstStyle/>
          <a:p>
            <a:pPr lvl="0" algn="ctr">
              <a:lnSpc>
                <a:spcPct val="107000"/>
              </a:lnSpc>
              <a:spcAft>
                <a:spcPts val="800"/>
              </a:spcAft>
              <a:tabLst>
                <a:tab pos="457200" algn="l"/>
              </a:tabLst>
            </a:pPr>
            <a:r>
              <a:rPr lang="en-US" b="1" dirty="0">
                <a:solidFill>
                  <a:schemeClr val="bg1"/>
                </a:solidFill>
                <a:effectLst/>
                <a:latin typeface="Arial" panose="020B0604020202020204" pitchFamily="34" charset="0"/>
                <a:ea typeface="Calibri" panose="020F0502020204030204" pitchFamily="34" charset="0"/>
                <a:cs typeface="Arial" panose="020B0604020202020204" pitchFamily="34" charset="0"/>
              </a:rPr>
              <a:t>£50 could</a:t>
            </a:r>
            <a:r>
              <a:rPr lang="en-US" b="1" i="0" dirty="0">
                <a:solidFill>
                  <a:schemeClr val="bg1"/>
                </a:solidFill>
                <a:effectLst/>
                <a:latin typeface="Arial" panose="020B0604020202020204" pitchFamily="34" charset="0"/>
                <a:cs typeface="Arial" panose="020B0604020202020204" pitchFamily="34" charset="0"/>
              </a:rPr>
              <a:t> provide   2 young carers with a place at a Carers Trust local carers service</a:t>
            </a:r>
          </a:p>
        </p:txBody>
      </p:sp>
      <p:sp>
        <p:nvSpPr>
          <p:cNvPr id="24" name="TextBox 23">
            <a:extLst>
              <a:ext uri="{FF2B5EF4-FFF2-40B4-BE49-F238E27FC236}">
                <a16:creationId xmlns:a16="http://schemas.microsoft.com/office/drawing/2014/main" id="{E9945152-03FD-40D4-B210-AF01D6E8FFE9}"/>
              </a:ext>
            </a:extLst>
          </p:cNvPr>
          <p:cNvSpPr txBox="1"/>
          <p:nvPr/>
        </p:nvSpPr>
        <p:spPr>
          <a:xfrm>
            <a:off x="1248916" y="1559483"/>
            <a:ext cx="9694167" cy="769441"/>
          </a:xfrm>
          <a:prstGeom prst="rect">
            <a:avLst/>
          </a:prstGeom>
          <a:noFill/>
        </p:spPr>
        <p:txBody>
          <a:bodyPr wrap="square">
            <a:spAutoFit/>
          </a:bodyPr>
          <a:lstStyle/>
          <a:p>
            <a:r>
              <a:rPr lang="en-US" sz="2200" dirty="0">
                <a:latin typeface="Arial" panose="020B0604020202020204" pitchFamily="34" charset="0"/>
                <a:cs typeface="Arial" panose="020B0604020202020204" pitchFamily="34" charset="0"/>
              </a:rPr>
              <a:t>Thanks to your invaluable support we can continue to provide young carers with the essential services and support that they need:</a:t>
            </a:r>
            <a:endParaRPr lang="en-GB" sz="22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73D5744-155F-4AB6-B566-4755C6FA5A9E}"/>
              </a:ext>
            </a:extLst>
          </p:cNvPr>
          <p:cNvSpPr txBox="1"/>
          <p:nvPr/>
        </p:nvSpPr>
        <p:spPr>
          <a:xfrm>
            <a:off x="9089991" y="4141214"/>
            <a:ext cx="2489916" cy="959943"/>
          </a:xfrm>
          <a:prstGeom prst="rect">
            <a:avLst/>
          </a:prstGeom>
          <a:noFill/>
        </p:spPr>
        <p:txBody>
          <a:bodyPr wrap="square">
            <a:spAutoFit/>
          </a:bodyPr>
          <a:lstStyle/>
          <a:p>
            <a:pPr lvl="0" algn="ctr">
              <a:lnSpc>
                <a:spcPct val="107000"/>
              </a:lnSpc>
              <a:spcAft>
                <a:spcPts val="800"/>
              </a:spcAft>
              <a:tabLst>
                <a:tab pos="457200" algn="l"/>
              </a:tabLst>
            </a:pPr>
            <a:r>
              <a:rPr lang="en-US"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£250 could fund a laptop or tablet for a young carer</a:t>
            </a:r>
          </a:p>
        </p:txBody>
      </p:sp>
      <p:sp>
        <p:nvSpPr>
          <p:cNvPr id="29" name="TextBox 28">
            <a:extLst>
              <a:ext uri="{FF2B5EF4-FFF2-40B4-BE49-F238E27FC236}">
                <a16:creationId xmlns:a16="http://schemas.microsoft.com/office/drawing/2014/main" id="{38B33BD8-8DBB-4D3C-8033-D78ADE835C76}"/>
              </a:ext>
            </a:extLst>
          </p:cNvPr>
          <p:cNvSpPr txBox="1"/>
          <p:nvPr/>
        </p:nvSpPr>
        <p:spPr>
          <a:xfrm>
            <a:off x="4650289" y="4049105"/>
            <a:ext cx="3151614" cy="959943"/>
          </a:xfrm>
          <a:prstGeom prst="rect">
            <a:avLst/>
          </a:prstGeom>
          <a:noFill/>
        </p:spPr>
        <p:txBody>
          <a:bodyPr wrap="square">
            <a:spAutoFit/>
          </a:bodyPr>
          <a:lstStyle/>
          <a:p>
            <a:pPr lvl="0" algn="ctr">
              <a:lnSpc>
                <a:spcPct val="107000"/>
              </a:lnSpc>
              <a:spcAft>
                <a:spcPts val="800"/>
              </a:spcAft>
              <a:tabLst>
                <a:tab pos="457200" algn="l"/>
              </a:tabLst>
            </a:pPr>
            <a:r>
              <a:rPr lang="en-US" b="1" dirty="0">
                <a:solidFill>
                  <a:schemeClr val="bg1"/>
                </a:solidFill>
                <a:effectLst/>
                <a:latin typeface="Arial" panose="020B0604020202020204" pitchFamily="34" charset="0"/>
                <a:ea typeface="Calibri" panose="020F0502020204030204" pitchFamily="34" charset="0"/>
                <a:cs typeface="Arial" panose="020B0604020202020204" pitchFamily="34" charset="0"/>
              </a:rPr>
              <a:t>£1000 c</a:t>
            </a:r>
            <a:r>
              <a:rPr lang="en-US" b="1" i="0" dirty="0">
                <a:solidFill>
                  <a:schemeClr val="bg1"/>
                </a:solidFill>
                <a:effectLst/>
                <a:latin typeface="Arial" panose="020B0604020202020204" pitchFamily="34" charset="0"/>
                <a:cs typeface="Arial" panose="020B0604020202020204" pitchFamily="34" charset="0"/>
              </a:rPr>
              <a:t>ould help 60 young carers participate in virtual peer support groups</a:t>
            </a:r>
          </a:p>
        </p:txBody>
      </p:sp>
    </p:spTree>
    <p:extLst>
      <p:ext uri="{BB962C8B-B14F-4D97-AF65-F5344CB8AC3E}">
        <p14:creationId xmlns:p14="http://schemas.microsoft.com/office/powerpoint/2010/main" val="155717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4159490-42EE-4AEA-8635-99585CF11E1E}"/>
              </a:ext>
            </a:extLst>
          </p:cNvPr>
          <p:cNvSpPr>
            <a:spLocks noGrp="1"/>
          </p:cNvSpPr>
          <p:nvPr>
            <p:ph type="body" sz="quarter" idx="12"/>
          </p:nvPr>
        </p:nvSpPr>
        <p:spPr>
          <a:xfrm>
            <a:off x="317773" y="3465241"/>
            <a:ext cx="10228400" cy="993775"/>
          </a:xfrm>
        </p:spPr>
        <p:txBody>
          <a:bodyPr>
            <a:noAutofit/>
          </a:bodyPr>
          <a:lstStyle/>
          <a:p>
            <a:r>
              <a:rPr lang="en-US" sz="6600" b="1" dirty="0"/>
              <a:t>Thank you!</a:t>
            </a:r>
          </a:p>
        </p:txBody>
      </p:sp>
      <p:sp>
        <p:nvSpPr>
          <p:cNvPr id="5" name="TextBox 4">
            <a:extLst>
              <a:ext uri="{FF2B5EF4-FFF2-40B4-BE49-F238E27FC236}">
                <a16:creationId xmlns:a16="http://schemas.microsoft.com/office/drawing/2014/main" id="{C0F70144-4BBB-418B-8DBF-4AE8066FE648}"/>
              </a:ext>
            </a:extLst>
          </p:cNvPr>
          <p:cNvSpPr txBox="1"/>
          <p:nvPr/>
        </p:nvSpPr>
        <p:spPr>
          <a:xfrm>
            <a:off x="478427" y="5393365"/>
            <a:ext cx="8262801" cy="646331"/>
          </a:xfrm>
          <a:prstGeom prst="rect">
            <a:avLst/>
          </a:prstGeom>
          <a:noFill/>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 Carers Trust 2021 - Carers Trust is a registered charity in England and Wales (1145181) and in Scotland (SC042870). Registered as a company limited by guarantee in England and Wales No. 7697170. </a:t>
            </a:r>
          </a:p>
          <a:p>
            <a:r>
              <a:rPr lang="en-US" sz="1200" dirty="0">
                <a:solidFill>
                  <a:schemeClr val="bg1"/>
                </a:solidFill>
                <a:latin typeface="Arial" panose="020B0604020202020204" pitchFamily="34" charset="0"/>
                <a:cs typeface="Arial" panose="020B0604020202020204" pitchFamily="34" charset="0"/>
              </a:rPr>
              <a:t>Registered office: Carers Trust, Unit 101, 164–180 Union Street, London SE1 0LH.</a:t>
            </a:r>
            <a:endParaRPr lang="en-GB" sz="12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736E71D-7956-49ED-A8D4-C29CDFFEE95A}"/>
              </a:ext>
            </a:extLst>
          </p:cNvPr>
          <p:cNvPicPr>
            <a:picLocks noChangeAspect="1"/>
          </p:cNvPicPr>
          <p:nvPr/>
        </p:nvPicPr>
        <p:blipFill>
          <a:blip r:embed="rId3"/>
          <a:stretch>
            <a:fillRect/>
          </a:stretch>
        </p:blipFill>
        <p:spPr>
          <a:xfrm>
            <a:off x="9000399" y="2942954"/>
            <a:ext cx="2895600" cy="2038350"/>
          </a:xfrm>
          <a:prstGeom prst="rect">
            <a:avLst/>
          </a:prstGeom>
        </p:spPr>
      </p:pic>
    </p:spTree>
    <p:extLst>
      <p:ext uri="{BB962C8B-B14F-4D97-AF65-F5344CB8AC3E}">
        <p14:creationId xmlns:p14="http://schemas.microsoft.com/office/powerpoint/2010/main" val="2661256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 PowerPoint to use UK wide ARIAL FOR EXTERNAL USE  -  Read-Only" id="{FEC307F8-5BAF-4AE4-B041-C9B0CDFE6D11}" vid="{8A142060-37A2-44C9-903C-A4D1B773978F}"/>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ers Trust Webinar June 2020" id="{75B82557-53EC-400D-A3FE-112F26A1AB51}" vid="{C15E3E04-1CB4-4BA3-BCDA-63FAD565EA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94814AFD11644F88DDAED550662DFF" ma:contentTypeVersion="7" ma:contentTypeDescription="Create a new document." ma:contentTypeScope="" ma:versionID="16db64f7d4e37219e3fda38baa5202e0">
  <xsd:schema xmlns:xsd="http://www.w3.org/2001/XMLSchema" xmlns:xs="http://www.w3.org/2001/XMLSchema" xmlns:p="http://schemas.microsoft.com/office/2006/metadata/properties" xmlns:ns2="df03ece1-b365-4511-a925-fb8a316b7eb2" xmlns:ns3="86cb77c4-1f1a-48b7-9087-84feca67be1c" xmlns:ns4="cf608f1c-d9cb-4815-9b7d-d596afc40a20" targetNamespace="http://schemas.microsoft.com/office/2006/metadata/properties" ma:root="true" ma:fieldsID="2d02676f6cc909c41979c9450d73c277" ns2:_="" ns3:_="" ns4:_="">
    <xsd:import namespace="df03ece1-b365-4511-a925-fb8a316b7eb2"/>
    <xsd:import namespace="86cb77c4-1f1a-48b7-9087-84feca67be1c"/>
    <xsd:import namespace="cf608f1c-d9cb-4815-9b7d-d596afc40a20"/>
    <xsd:element name="properties">
      <xsd:complexType>
        <xsd:sequence>
          <xsd:element name="documentManagement">
            <xsd:complexType>
              <xsd:all>
                <xsd:element ref="ns2:TaxCatchAll" minOccurs="0"/>
                <xsd:element ref="ns2:TaxCatchAllLabel" minOccurs="0"/>
                <xsd:element ref="ns3:Nation"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03ece1-b365-4511-a925-fb8a316b7eb2" elementFormDefault="qualified">
    <xsd:import namespace="http://schemas.microsoft.com/office/2006/documentManagement/types"/>
    <xsd:import namespace="http://schemas.microsoft.com/office/infopath/2007/PartnerControls"/>
    <xsd:element name="TaxCatchAll" ma:index="4" nillable="true" ma:displayName="Taxonomy Catch All Column" ma:hidden="true" ma:list="{77a495bd-403c-4b7d-a254-7d7afdfb0326}" ma:internalName="TaxCatchAll" ma:showField="CatchAllData" ma:web="cf608f1c-d9cb-4815-9b7d-d596afc40a20">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y Catch All Column1" ma:hidden="true" ma:list="{77a495bd-403c-4b7d-a254-7d7afdfb0326}" ma:internalName="TaxCatchAllLabel" ma:readOnly="true" ma:showField="CatchAllDataLabel" ma:web="cf608f1c-d9cb-4815-9b7d-d596afc40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77c4-1f1a-48b7-9087-84feca67be1c" elementFormDefault="qualified">
    <xsd:import namespace="http://schemas.microsoft.com/office/2006/documentManagement/types"/>
    <xsd:import namespace="http://schemas.microsoft.com/office/infopath/2007/PartnerControls"/>
    <xsd:element name="Nation" ma:index="10" nillable="true" ma:displayName="Nation" ma:default="United Kingdom" ma:format="Dropdown" ma:internalName="Nation">
      <xsd:simpleType>
        <xsd:restriction base="dms:Choice">
          <xsd:enumeration value="United Kingdom"/>
          <xsd:enumeration value="England"/>
          <xsd:enumeration value="Scotland"/>
          <xsd:enumeration value="Wales"/>
          <xsd:enumeration value="Northern Ireland"/>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608f1c-d9cb-4815-9b7d-d596afc40a2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ation xmlns="86cb77c4-1f1a-48b7-9087-84feca67be1c">United Kingdom</Nation>
    <TaxCatchAll xmlns="df03ece1-b365-4511-a925-fb8a316b7eb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ca591c42-f103-4e94-b0a2-f5c6c6996d84" ContentTypeId="0x0101" PreviousValue="false"/>
</file>

<file path=customXml/itemProps1.xml><?xml version="1.0" encoding="utf-8"?>
<ds:datastoreItem xmlns:ds="http://schemas.openxmlformats.org/officeDocument/2006/customXml" ds:itemID="{8AA4AC36-4EFD-4E05-80A6-A167F0FD70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03ece1-b365-4511-a925-fb8a316b7eb2"/>
    <ds:schemaRef ds:uri="86cb77c4-1f1a-48b7-9087-84feca67be1c"/>
    <ds:schemaRef ds:uri="cf608f1c-d9cb-4815-9b7d-d596afc40a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E14FE2-623D-456B-B77E-485147F84F50}">
  <ds:schemaRefs>
    <ds:schemaRef ds:uri="http://purl.org/dc/dcmitype/"/>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cf608f1c-d9cb-4815-9b7d-d596afc40a20"/>
    <ds:schemaRef ds:uri="86cb77c4-1f1a-48b7-9087-84feca67be1c"/>
    <ds:schemaRef ds:uri="df03ece1-b365-4511-a925-fb8a316b7eb2"/>
  </ds:schemaRefs>
</ds:datastoreItem>
</file>

<file path=customXml/itemProps3.xml><?xml version="1.0" encoding="utf-8"?>
<ds:datastoreItem xmlns:ds="http://schemas.openxmlformats.org/officeDocument/2006/customXml" ds:itemID="{CA75F447-D70B-4092-B8DD-27A771776906}">
  <ds:schemaRefs>
    <ds:schemaRef ds:uri="http://schemas.microsoft.com/sharepoint/v3/contenttype/forms"/>
  </ds:schemaRefs>
</ds:datastoreItem>
</file>

<file path=customXml/itemProps4.xml><?xml version="1.0" encoding="utf-8"?>
<ds:datastoreItem xmlns:ds="http://schemas.openxmlformats.org/officeDocument/2006/customXml" ds:itemID="{851A60AD-CA22-4A00-9B0F-B58B6A103E3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Sage Speaker series presentation draft</Template>
  <TotalTime>1862</TotalTime>
  <Words>1886</Words>
  <Application>Microsoft Office PowerPoint</Application>
  <PresentationFormat>Widescreen</PresentationFormat>
  <Paragraphs>121</Paragraphs>
  <Slides>8</Slides>
  <Notes>8</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Roboto</vt:lpstr>
      <vt:lpstr>Rubik</vt:lpstr>
      <vt:lpstr>Rubik Medium</vt:lpstr>
      <vt:lpstr>Symbol</vt:lpstr>
      <vt:lpstr>Office Theme</vt:lpstr>
      <vt:lpstr>2_Office Theme</vt:lpstr>
      <vt:lpstr>Carers Trust  Supporting Young Carers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Carers Trust  The UK’s largest charity for carers</dc:title>
  <dc:creator>Hanika Sawhney</dc:creator>
  <cp:lastModifiedBy>Fiona Reid</cp:lastModifiedBy>
  <cp:revision>150</cp:revision>
  <dcterms:created xsi:type="dcterms:W3CDTF">2021-04-21T13:32:44Z</dcterms:created>
  <dcterms:modified xsi:type="dcterms:W3CDTF">2021-07-26T16:56:55Z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0x010100DC94814AFD11644F88DDAED550662DFF</vt:lpwstr>
  </property>
</Properties>
</file>